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695" r:id="rId2"/>
    <p:sldMasterId id="2147483702" r:id="rId3"/>
    <p:sldMasterId id="2147483648" r:id="rId4"/>
    <p:sldMasterId id="2147483721" r:id="rId5"/>
    <p:sldMasterId id="2147483764" r:id="rId6"/>
    <p:sldMasterId id="2147483769" r:id="rId7"/>
    <p:sldMasterId id="2147483779" r:id="rId8"/>
  </p:sldMasterIdLst>
  <p:notesMasterIdLst>
    <p:notesMasterId r:id="rId55"/>
  </p:notesMasterIdLst>
  <p:handoutMasterIdLst>
    <p:handoutMasterId r:id="rId56"/>
  </p:handoutMasterIdLst>
  <p:sldIdLst>
    <p:sldId id="310" r:id="rId9"/>
    <p:sldId id="3625" r:id="rId10"/>
    <p:sldId id="4793" r:id="rId11"/>
    <p:sldId id="353" r:id="rId12"/>
    <p:sldId id="4795" r:id="rId13"/>
    <p:sldId id="334" r:id="rId14"/>
    <p:sldId id="1067" r:id="rId15"/>
    <p:sldId id="360" r:id="rId16"/>
    <p:sldId id="361" r:id="rId17"/>
    <p:sldId id="362" r:id="rId18"/>
    <p:sldId id="4775" r:id="rId19"/>
    <p:sldId id="363" r:id="rId20"/>
    <p:sldId id="364" r:id="rId21"/>
    <p:sldId id="365" r:id="rId22"/>
    <p:sldId id="366" r:id="rId23"/>
    <p:sldId id="4784" r:id="rId24"/>
    <p:sldId id="369" r:id="rId25"/>
    <p:sldId id="1016" r:id="rId26"/>
    <p:sldId id="4769" r:id="rId27"/>
    <p:sldId id="1018" r:id="rId28"/>
    <p:sldId id="347" r:id="rId29"/>
    <p:sldId id="1020" r:id="rId30"/>
    <p:sldId id="350" r:id="rId31"/>
    <p:sldId id="351" r:id="rId32"/>
    <p:sldId id="1035" r:id="rId33"/>
    <p:sldId id="1037" r:id="rId34"/>
    <p:sldId id="1040" r:id="rId35"/>
    <p:sldId id="1041" r:id="rId36"/>
    <p:sldId id="1042" r:id="rId37"/>
    <p:sldId id="4746" r:id="rId38"/>
    <p:sldId id="1066" r:id="rId39"/>
    <p:sldId id="1057" r:id="rId40"/>
    <p:sldId id="1076" r:id="rId41"/>
    <p:sldId id="1058" r:id="rId42"/>
    <p:sldId id="338" r:id="rId43"/>
    <p:sldId id="1070" r:id="rId44"/>
    <p:sldId id="4792" r:id="rId45"/>
    <p:sldId id="4796" r:id="rId46"/>
    <p:sldId id="4798" r:id="rId47"/>
    <p:sldId id="339" r:id="rId48"/>
    <p:sldId id="4797" r:id="rId49"/>
    <p:sldId id="1059" r:id="rId50"/>
    <p:sldId id="1062" r:id="rId51"/>
    <p:sldId id="4777" r:id="rId52"/>
    <p:sldId id="322" r:id="rId53"/>
    <p:sldId id="332" r:id="rId5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D00"/>
    <a:srgbClr val="00457C"/>
    <a:srgbClr val="CBCFD7"/>
    <a:srgbClr val="00457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88" autoAdjust="0"/>
  </p:normalViewPr>
  <p:slideViewPr>
    <p:cSldViewPr snapToGrid="0" showGuides="1">
      <p:cViewPr varScale="1">
        <p:scale>
          <a:sx n="104" d="100"/>
          <a:sy n="104" d="100"/>
        </p:scale>
        <p:origin x="732" y="108"/>
      </p:cViewPr>
      <p:guideLst>
        <p:guide orient="horz" pos="1979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8B6C0-AFF4-46A8-857B-C45E3CBC7F31}" type="doc">
      <dgm:prSet loTypeId="urn:microsoft.com/office/officeart/2005/8/layout/hierarchy6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3D293BD1-A5FE-45C1-B802-6F24A11A4928}">
      <dgm:prSet phldrT="[Text]"/>
      <dgm:spPr/>
      <dgm:t>
        <a:bodyPr/>
        <a:lstStyle/>
        <a:p>
          <a:r>
            <a:rPr lang="en-GB"/>
            <a:t>Consejo </a:t>
          </a:r>
          <a:endParaRPr lang="en-GB" dirty="0"/>
        </a:p>
      </dgm:t>
    </dgm:pt>
    <dgm:pt modelId="{3DAF8232-63FE-4877-8882-05F8AD65E2A9}" type="parTrans" cxnId="{4A0F9533-1F58-445A-A810-2D552073E20C}">
      <dgm:prSet/>
      <dgm:spPr/>
      <dgm:t>
        <a:bodyPr/>
        <a:lstStyle/>
        <a:p>
          <a:endParaRPr lang="en-GB"/>
        </a:p>
      </dgm:t>
    </dgm:pt>
    <dgm:pt modelId="{622D3F90-9752-4924-89DF-258184DE49C6}" type="sibTrans" cxnId="{4A0F9533-1F58-445A-A810-2D552073E20C}">
      <dgm:prSet/>
      <dgm:spPr/>
      <dgm:t>
        <a:bodyPr/>
        <a:lstStyle/>
        <a:p>
          <a:endParaRPr lang="en-GB"/>
        </a:p>
      </dgm:t>
    </dgm:pt>
    <dgm:pt modelId="{836367DE-4257-4A23-B546-4383AE566277}">
      <dgm:prSet phldrT="[Text]"/>
      <dgm:spPr/>
      <dgm:t>
        <a:bodyPr/>
        <a:lstStyle/>
        <a:p>
          <a:r>
            <a:rPr lang="en-GB"/>
            <a:t>Comité Ejecutivo</a:t>
          </a:r>
          <a:endParaRPr lang="en-GB" dirty="0"/>
        </a:p>
      </dgm:t>
    </dgm:pt>
    <dgm:pt modelId="{C4482F0D-7FC8-4139-9187-00E1747864C0}" type="parTrans" cxnId="{84AFFA54-2EA3-439C-ABD1-23245427F18D}">
      <dgm:prSet/>
      <dgm:spPr>
        <a:ln w="19050">
          <a:solidFill>
            <a:srgbClr val="00457D"/>
          </a:solidFill>
        </a:ln>
      </dgm:spPr>
      <dgm:t>
        <a:bodyPr/>
        <a:lstStyle/>
        <a:p>
          <a:endParaRPr lang="en-GB"/>
        </a:p>
      </dgm:t>
    </dgm:pt>
    <dgm:pt modelId="{25365B30-72FE-4531-9E8B-76A1E210099F}" type="sibTrans" cxnId="{84AFFA54-2EA3-439C-ABD1-23245427F18D}">
      <dgm:prSet/>
      <dgm:spPr/>
      <dgm:t>
        <a:bodyPr/>
        <a:lstStyle/>
        <a:p>
          <a:endParaRPr lang="en-GB"/>
        </a:p>
      </dgm:t>
    </dgm:pt>
    <dgm:pt modelId="{A62FDC4E-1568-40DE-801E-8F84FEC09B0C}">
      <dgm:prSet phldrT="[Text]"/>
      <dgm:spPr/>
      <dgm:t>
        <a:bodyPr/>
        <a:lstStyle/>
        <a:p>
          <a:r>
            <a:rPr lang="en-GB"/>
            <a:t>Comisión de Planificación Estratégica</a:t>
          </a:r>
          <a:endParaRPr lang="en-GB" dirty="0"/>
        </a:p>
      </dgm:t>
    </dgm:pt>
    <dgm:pt modelId="{7064D66B-68F5-42D5-B10C-114C1B6D7C76}" type="parTrans" cxnId="{8C43B14C-2945-4B91-8283-EDBD1A193F83}">
      <dgm:prSet/>
      <dgm:spPr>
        <a:ln w="19050">
          <a:solidFill>
            <a:srgbClr val="00457D"/>
          </a:solidFill>
        </a:ln>
      </dgm:spPr>
      <dgm:t>
        <a:bodyPr/>
        <a:lstStyle/>
        <a:p>
          <a:endParaRPr lang="en-GB"/>
        </a:p>
      </dgm:t>
    </dgm:pt>
    <dgm:pt modelId="{B7EBA35A-B71F-49C5-8908-5BDB884CFBCB}" type="sibTrans" cxnId="{8C43B14C-2945-4B91-8283-EDBD1A193F83}">
      <dgm:prSet/>
      <dgm:spPr/>
      <dgm:t>
        <a:bodyPr/>
        <a:lstStyle/>
        <a:p>
          <a:endParaRPr lang="en-GB"/>
        </a:p>
      </dgm:t>
    </dgm:pt>
    <dgm:pt modelId="{0132B569-01C1-4C84-BDC6-63469DE872EC}">
      <dgm:prSet phldrT="[Text]"/>
      <dgm:spPr/>
      <dgm:t>
        <a:bodyPr/>
        <a:lstStyle/>
        <a:p>
          <a:r>
            <a:rPr lang="en-GB"/>
            <a:t>Comisión de Finanzas</a:t>
          </a:r>
          <a:endParaRPr lang="en-GB" dirty="0"/>
        </a:p>
      </dgm:t>
    </dgm:pt>
    <dgm:pt modelId="{597F7D52-1A5B-4703-A26A-FE7D32B89BB4}" type="parTrans" cxnId="{AA473C88-CF63-43A4-9F54-70715127945C}">
      <dgm:prSet/>
      <dgm:spPr>
        <a:ln w="19050">
          <a:solidFill>
            <a:srgbClr val="00457D"/>
          </a:solidFill>
        </a:ln>
      </dgm:spPr>
      <dgm:t>
        <a:bodyPr/>
        <a:lstStyle/>
        <a:p>
          <a:endParaRPr lang="en-GB"/>
        </a:p>
      </dgm:t>
    </dgm:pt>
    <dgm:pt modelId="{1D2F3B45-FB6A-46A3-9E64-2E505C7125ED}" type="sibTrans" cxnId="{AA473C88-CF63-43A4-9F54-70715127945C}">
      <dgm:prSet/>
      <dgm:spPr/>
      <dgm:t>
        <a:bodyPr/>
        <a:lstStyle/>
        <a:p>
          <a:endParaRPr lang="en-GB"/>
        </a:p>
      </dgm:t>
    </dgm:pt>
    <dgm:pt modelId="{C613507D-0C51-4999-A5F6-08E5017D2159}">
      <dgm:prSet phldrT="[Text]" custT="1"/>
      <dgm:spPr/>
      <dgm:t>
        <a:bodyPr/>
        <a:lstStyle/>
        <a:p>
          <a:r>
            <a:rPr lang="en-GB" sz="1250" b="1" dirty="0"/>
            <a:t>Países miembros y </a:t>
          </a:r>
          <a:r>
            <a:rPr lang="en-GB" sz="1250" b="1" dirty="0" err="1"/>
            <a:t>Comités</a:t>
          </a:r>
          <a:r>
            <a:rPr lang="en-GB" sz="1250" b="1" dirty="0"/>
            <a:t> </a:t>
          </a:r>
          <a:r>
            <a:rPr lang="en-GB" sz="1250" b="1" dirty="0" err="1"/>
            <a:t>Nacionales</a:t>
          </a:r>
          <a:endParaRPr lang="en-GB" sz="1250" b="1" dirty="0"/>
        </a:p>
      </dgm:t>
    </dgm:pt>
    <dgm:pt modelId="{0D37EE9A-B7D6-45DC-A174-1FF007055C9A}" type="parTrans" cxnId="{27AAC36A-A118-4037-AA5C-388CAB3B2325}">
      <dgm:prSet/>
      <dgm:spPr/>
      <dgm:t>
        <a:bodyPr/>
        <a:lstStyle/>
        <a:p>
          <a:endParaRPr lang="en-GB"/>
        </a:p>
      </dgm:t>
    </dgm:pt>
    <dgm:pt modelId="{D9D5DE18-CA92-41EA-B941-B3A412500AD3}" type="sibTrans" cxnId="{27AAC36A-A118-4037-AA5C-388CAB3B2325}">
      <dgm:prSet/>
      <dgm:spPr/>
      <dgm:t>
        <a:bodyPr/>
        <a:lstStyle/>
        <a:p>
          <a:endParaRPr lang="en-GB"/>
        </a:p>
      </dgm:t>
    </dgm:pt>
    <dgm:pt modelId="{42793845-7459-479E-B80E-0265DC3520AB}">
      <dgm:prSet phldrT="[Text]" custT="1"/>
      <dgm:spPr/>
      <dgm:t>
        <a:bodyPr/>
        <a:lstStyle/>
        <a:p>
          <a:r>
            <a:rPr lang="en-GB" sz="1250" b="1" dirty="0"/>
            <a:t>- Presidente</a:t>
          </a:r>
        </a:p>
        <a:p>
          <a:r>
            <a:rPr lang="en-GB" sz="1250" b="1" dirty="0"/>
            <a:t>- Ex presidente</a:t>
          </a:r>
        </a:p>
        <a:p>
          <a:r>
            <a:rPr lang="en-GB" sz="1250" b="1" dirty="0"/>
            <a:t>- 3 Vicepresidentes</a:t>
          </a:r>
        </a:p>
        <a:p>
          <a:r>
            <a:rPr lang="en-GB" sz="1250" b="1" dirty="0"/>
            <a:t>- 22 miembros</a:t>
          </a:r>
        </a:p>
        <a:p>
          <a:r>
            <a:rPr lang="en-GB" sz="1250" b="1" dirty="0"/>
            <a:t>- </a:t>
          </a:r>
          <a:r>
            <a:rPr lang="en-GB" sz="1250" b="1" dirty="0" err="1"/>
            <a:t>Representantes</a:t>
          </a:r>
          <a:r>
            <a:rPr lang="en-GB" sz="1250" b="1" dirty="0"/>
            <a:t> de los Comités Nacionales</a:t>
          </a:r>
        </a:p>
      </dgm:t>
    </dgm:pt>
    <dgm:pt modelId="{5F53FC79-E84B-4ABA-AB17-6EE8D2C85614}" type="parTrans" cxnId="{8FFC6C23-52D5-45EF-8FD2-96A88A1E793E}">
      <dgm:prSet/>
      <dgm:spPr/>
      <dgm:t>
        <a:bodyPr/>
        <a:lstStyle/>
        <a:p>
          <a:endParaRPr lang="en-GB"/>
        </a:p>
      </dgm:t>
    </dgm:pt>
    <dgm:pt modelId="{6D93BE57-23D5-4FD8-A907-9A23675177CE}" type="sibTrans" cxnId="{8FFC6C23-52D5-45EF-8FD2-96A88A1E793E}">
      <dgm:prSet/>
      <dgm:spPr/>
      <dgm:t>
        <a:bodyPr/>
        <a:lstStyle/>
        <a:p>
          <a:endParaRPr lang="en-GB"/>
        </a:p>
      </dgm:t>
    </dgm:pt>
    <dgm:pt modelId="{212B202F-551F-486A-B8AC-66DFC73BD654}">
      <dgm:prSet phldrT="[Text]" custT="1"/>
      <dgm:spPr/>
      <dgm:t>
        <a:bodyPr/>
        <a:lstStyle/>
        <a:p>
          <a:r>
            <a:rPr lang="en-GB" sz="1250" b="1" dirty="0"/>
            <a:t>Apoya al CE</a:t>
          </a:r>
        </a:p>
      </dgm:t>
    </dgm:pt>
    <dgm:pt modelId="{FF75B501-4F4C-4A10-AAE1-5E358E514A06}" type="parTrans" cxnId="{DA29A019-B660-442E-AD5F-A9E4FEFFAA88}">
      <dgm:prSet/>
      <dgm:spPr/>
      <dgm:t>
        <a:bodyPr/>
        <a:lstStyle/>
        <a:p>
          <a:endParaRPr lang="en-GB"/>
        </a:p>
      </dgm:t>
    </dgm:pt>
    <dgm:pt modelId="{08A165CA-EE0A-4404-B16A-0FA9134ADC5D}" type="sibTrans" cxnId="{DA29A019-B660-442E-AD5F-A9E4FEFFAA88}">
      <dgm:prSet/>
      <dgm:spPr/>
      <dgm:t>
        <a:bodyPr/>
        <a:lstStyle/>
        <a:p>
          <a:endParaRPr lang="en-GB"/>
        </a:p>
      </dgm:t>
    </dgm:pt>
    <dgm:pt modelId="{F94FDA32-10D8-4EF7-91FA-DF289358E2D4}">
      <dgm:prSet phldrT="[Text]"/>
      <dgm:spPr/>
      <dgm:t>
        <a:bodyPr/>
        <a:lstStyle/>
        <a:p>
          <a:r>
            <a:rPr lang="en-GB" dirty="0"/>
            <a:t>Comisión de Comunicación</a:t>
          </a:r>
        </a:p>
      </dgm:t>
    </dgm:pt>
    <dgm:pt modelId="{9F567B97-3F9C-4048-AC8E-A7437A5596B3}" type="parTrans" cxnId="{C3CBE3A7-0DCC-4936-99FA-1B96289629AA}">
      <dgm:prSet/>
      <dgm:spPr>
        <a:ln w="19050">
          <a:solidFill>
            <a:srgbClr val="00457D"/>
          </a:solidFill>
        </a:ln>
      </dgm:spPr>
      <dgm:t>
        <a:bodyPr/>
        <a:lstStyle/>
        <a:p>
          <a:endParaRPr lang="en-GB"/>
        </a:p>
      </dgm:t>
    </dgm:pt>
    <dgm:pt modelId="{CCAD4B40-3711-4109-BC1E-5F0972EEC307}" type="sibTrans" cxnId="{C3CBE3A7-0DCC-4936-99FA-1B96289629AA}">
      <dgm:prSet/>
      <dgm:spPr/>
      <dgm:t>
        <a:bodyPr/>
        <a:lstStyle/>
        <a:p>
          <a:endParaRPr lang="en-GB"/>
        </a:p>
      </dgm:t>
    </dgm:pt>
    <dgm:pt modelId="{CB468013-18C8-4BF0-B25A-5C86879C888F}" type="pres">
      <dgm:prSet presAssocID="{EBF8B6C0-AFF4-46A8-857B-C45E3CBC7F3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FD2DCAC-4A1A-4DA3-BD3B-C91AAB9021F1}" type="pres">
      <dgm:prSet presAssocID="{EBF8B6C0-AFF4-46A8-857B-C45E3CBC7F31}" presName="hierFlow" presStyleCnt="0"/>
      <dgm:spPr/>
    </dgm:pt>
    <dgm:pt modelId="{73C7BB95-5F71-4F46-B2FA-2D4B8F8A5268}" type="pres">
      <dgm:prSet presAssocID="{EBF8B6C0-AFF4-46A8-857B-C45E3CBC7F31}" presName="firstBuf" presStyleCnt="0"/>
      <dgm:spPr/>
    </dgm:pt>
    <dgm:pt modelId="{7B32C377-7D72-4830-889F-40C871F578B8}" type="pres">
      <dgm:prSet presAssocID="{EBF8B6C0-AFF4-46A8-857B-C45E3CBC7F3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A945CCB-EC8D-493A-B873-BFDE74514041}" type="pres">
      <dgm:prSet presAssocID="{3D293BD1-A5FE-45C1-B802-6F24A11A4928}" presName="Name14" presStyleCnt="0"/>
      <dgm:spPr/>
    </dgm:pt>
    <dgm:pt modelId="{6D54B486-E83A-4BE5-AB05-2D85C4AF1171}" type="pres">
      <dgm:prSet presAssocID="{3D293BD1-A5FE-45C1-B802-6F24A11A4928}" presName="level1Shape" presStyleLbl="node0" presStyleIdx="0" presStyleCnt="1" custLinFactNeighborX="-27555" custLinFactNeighborY="-3036">
        <dgm:presLayoutVars>
          <dgm:chPref val="3"/>
        </dgm:presLayoutVars>
      </dgm:prSet>
      <dgm:spPr/>
    </dgm:pt>
    <dgm:pt modelId="{B057EA5E-EAC8-44C1-89C5-BFB0039B94FB}" type="pres">
      <dgm:prSet presAssocID="{3D293BD1-A5FE-45C1-B802-6F24A11A4928}" presName="hierChild2" presStyleCnt="0"/>
      <dgm:spPr/>
    </dgm:pt>
    <dgm:pt modelId="{13CE898F-E163-429D-ACD9-E6005FFC220A}" type="pres">
      <dgm:prSet presAssocID="{C4482F0D-7FC8-4139-9187-00E1747864C0}" presName="Name19" presStyleLbl="parChTrans1D2" presStyleIdx="0" presStyleCnt="1"/>
      <dgm:spPr/>
    </dgm:pt>
    <dgm:pt modelId="{3EE690C9-A9C2-4054-A9FC-40F2E4CD11B8}" type="pres">
      <dgm:prSet presAssocID="{836367DE-4257-4A23-B546-4383AE566277}" presName="Name21" presStyleCnt="0"/>
      <dgm:spPr/>
    </dgm:pt>
    <dgm:pt modelId="{E279E2B2-4C95-4270-BBF6-B488B9800A30}" type="pres">
      <dgm:prSet presAssocID="{836367DE-4257-4A23-B546-4383AE566277}" presName="level2Shape" presStyleLbl="node2" presStyleIdx="0" presStyleCnt="1" custLinFactNeighborX="-27555" custLinFactNeighborY="5606"/>
      <dgm:spPr/>
    </dgm:pt>
    <dgm:pt modelId="{8AFF2EAD-0E75-4CA7-847F-F0B76A791ED4}" type="pres">
      <dgm:prSet presAssocID="{836367DE-4257-4A23-B546-4383AE566277}" presName="hierChild3" presStyleCnt="0"/>
      <dgm:spPr/>
    </dgm:pt>
    <dgm:pt modelId="{DDAA86FE-4733-40C3-A244-DB19AF53DFAC}" type="pres">
      <dgm:prSet presAssocID="{9F567B97-3F9C-4048-AC8E-A7437A5596B3}" presName="Name19" presStyleLbl="parChTrans1D3" presStyleIdx="0" presStyleCnt="3"/>
      <dgm:spPr/>
    </dgm:pt>
    <dgm:pt modelId="{11A089F6-E6EC-4C8B-B3C2-8BFEC685ADC8}" type="pres">
      <dgm:prSet presAssocID="{F94FDA32-10D8-4EF7-91FA-DF289358E2D4}" presName="Name21" presStyleCnt="0"/>
      <dgm:spPr/>
    </dgm:pt>
    <dgm:pt modelId="{7E206DFE-F328-4949-AEC1-C04B179EAE16}" type="pres">
      <dgm:prSet presAssocID="{F94FDA32-10D8-4EF7-91FA-DF289358E2D4}" presName="level2Shape" presStyleLbl="node3" presStyleIdx="0" presStyleCnt="3" custScaleX="106452" custScaleY="76900" custLinFactNeighborY="59320"/>
      <dgm:spPr/>
    </dgm:pt>
    <dgm:pt modelId="{BDA141A6-FDE1-473F-A53E-ECEDD13C9655}" type="pres">
      <dgm:prSet presAssocID="{F94FDA32-10D8-4EF7-91FA-DF289358E2D4}" presName="hierChild3" presStyleCnt="0"/>
      <dgm:spPr/>
    </dgm:pt>
    <dgm:pt modelId="{E208D73C-95C1-4779-A432-04F0B1893DBD}" type="pres">
      <dgm:prSet presAssocID="{7064D66B-68F5-42D5-B10C-114C1B6D7C76}" presName="Name19" presStyleLbl="parChTrans1D3" presStyleIdx="1" presStyleCnt="3"/>
      <dgm:spPr/>
    </dgm:pt>
    <dgm:pt modelId="{1EA4BDEB-0178-4FEB-82A4-81B67FF902E5}" type="pres">
      <dgm:prSet presAssocID="{A62FDC4E-1568-40DE-801E-8F84FEC09B0C}" presName="Name21" presStyleCnt="0"/>
      <dgm:spPr/>
    </dgm:pt>
    <dgm:pt modelId="{D6008069-0BD2-4AED-802D-CE1D8A9D74E6}" type="pres">
      <dgm:prSet presAssocID="{A62FDC4E-1568-40DE-801E-8F84FEC09B0C}" presName="level2Shape" presStyleLbl="node3" presStyleIdx="1" presStyleCnt="3" custScaleX="103709" custScaleY="99945" custLinFactNeighborY="59320"/>
      <dgm:spPr/>
    </dgm:pt>
    <dgm:pt modelId="{D0C33310-9C26-4C41-982F-756F06D87536}" type="pres">
      <dgm:prSet presAssocID="{A62FDC4E-1568-40DE-801E-8F84FEC09B0C}" presName="hierChild3" presStyleCnt="0"/>
      <dgm:spPr/>
    </dgm:pt>
    <dgm:pt modelId="{91EB8596-42EE-4081-972D-E9FB048B33CC}" type="pres">
      <dgm:prSet presAssocID="{597F7D52-1A5B-4703-A26A-FE7D32B89BB4}" presName="Name19" presStyleLbl="parChTrans1D3" presStyleIdx="2" presStyleCnt="3"/>
      <dgm:spPr/>
    </dgm:pt>
    <dgm:pt modelId="{D46712EC-D9B4-4F87-AF6D-EB66F84DCA2F}" type="pres">
      <dgm:prSet presAssocID="{0132B569-01C1-4C84-BDC6-63469DE872EC}" presName="Name21" presStyleCnt="0"/>
      <dgm:spPr/>
    </dgm:pt>
    <dgm:pt modelId="{A9C60537-CD29-4643-9917-4E03EE51CF68}" type="pres">
      <dgm:prSet presAssocID="{0132B569-01C1-4C84-BDC6-63469DE872EC}" presName="level2Shape" presStyleLbl="node3" presStyleIdx="2" presStyleCnt="3" custScaleX="78933" custScaleY="60984" custLinFactNeighborY="59320"/>
      <dgm:spPr/>
    </dgm:pt>
    <dgm:pt modelId="{9E0AF425-D7A1-4CF4-891E-0C4C3846FB8F}" type="pres">
      <dgm:prSet presAssocID="{0132B569-01C1-4C84-BDC6-63469DE872EC}" presName="hierChild3" presStyleCnt="0"/>
      <dgm:spPr/>
    </dgm:pt>
    <dgm:pt modelId="{A3D5E828-D848-4543-8428-3FCC1BD1639E}" type="pres">
      <dgm:prSet presAssocID="{EBF8B6C0-AFF4-46A8-857B-C45E3CBC7F31}" presName="bgShapesFlow" presStyleCnt="0"/>
      <dgm:spPr/>
    </dgm:pt>
    <dgm:pt modelId="{03632E6C-17BB-46B4-B5DD-4B9C57F97391}" type="pres">
      <dgm:prSet presAssocID="{C613507D-0C51-4999-A5F6-08E5017D2159}" presName="rectComp" presStyleCnt="0"/>
      <dgm:spPr/>
    </dgm:pt>
    <dgm:pt modelId="{3EC450EE-D523-4D9D-8EEC-0ECFAAB9D3B0}" type="pres">
      <dgm:prSet presAssocID="{C613507D-0C51-4999-A5F6-08E5017D2159}" presName="bgRect" presStyleLbl="bgShp" presStyleIdx="0" presStyleCnt="3"/>
      <dgm:spPr/>
    </dgm:pt>
    <dgm:pt modelId="{0EE6200D-024D-4038-AB04-B6F371CE3A71}" type="pres">
      <dgm:prSet presAssocID="{C613507D-0C51-4999-A5F6-08E5017D2159}" presName="bgRectTx" presStyleLbl="bgShp" presStyleIdx="0" presStyleCnt="3">
        <dgm:presLayoutVars>
          <dgm:bulletEnabled val="1"/>
        </dgm:presLayoutVars>
      </dgm:prSet>
      <dgm:spPr/>
    </dgm:pt>
    <dgm:pt modelId="{407B6D20-C898-4200-94B5-09E310621D3C}" type="pres">
      <dgm:prSet presAssocID="{C613507D-0C51-4999-A5F6-08E5017D2159}" presName="spComp" presStyleCnt="0"/>
      <dgm:spPr/>
    </dgm:pt>
    <dgm:pt modelId="{2877924E-F980-46BF-BAE9-0FCE0B4F938A}" type="pres">
      <dgm:prSet presAssocID="{C613507D-0C51-4999-A5F6-08E5017D2159}" presName="vSp" presStyleCnt="0"/>
      <dgm:spPr/>
    </dgm:pt>
    <dgm:pt modelId="{67C64DD4-8C53-4CE9-9CFA-D038963DBE6B}" type="pres">
      <dgm:prSet presAssocID="{42793845-7459-479E-B80E-0265DC3520AB}" presName="rectComp" presStyleCnt="0"/>
      <dgm:spPr/>
    </dgm:pt>
    <dgm:pt modelId="{105B0FE6-5F4D-461C-8752-90B4B7475CE2}" type="pres">
      <dgm:prSet presAssocID="{42793845-7459-479E-B80E-0265DC3520AB}" presName="bgRect" presStyleLbl="bgShp" presStyleIdx="1" presStyleCnt="3" custScaleY="152550"/>
      <dgm:spPr/>
    </dgm:pt>
    <dgm:pt modelId="{FF8985F0-FB1E-49D1-A619-3AF4D9599485}" type="pres">
      <dgm:prSet presAssocID="{42793845-7459-479E-B80E-0265DC3520AB}" presName="bgRectTx" presStyleLbl="bgShp" presStyleIdx="1" presStyleCnt="3">
        <dgm:presLayoutVars>
          <dgm:bulletEnabled val="1"/>
        </dgm:presLayoutVars>
      </dgm:prSet>
      <dgm:spPr/>
    </dgm:pt>
    <dgm:pt modelId="{4EDDBBCD-5F08-472F-AD8C-7C0934AC7CC3}" type="pres">
      <dgm:prSet presAssocID="{42793845-7459-479E-B80E-0265DC3520AB}" presName="spComp" presStyleCnt="0"/>
      <dgm:spPr/>
    </dgm:pt>
    <dgm:pt modelId="{D936B1A8-3AF4-4D4F-9F08-93404696168A}" type="pres">
      <dgm:prSet presAssocID="{42793845-7459-479E-B80E-0265DC3520AB}" presName="vSp" presStyleCnt="0"/>
      <dgm:spPr/>
    </dgm:pt>
    <dgm:pt modelId="{5F831735-D62E-440A-987C-FA6C825453AE}" type="pres">
      <dgm:prSet presAssocID="{212B202F-551F-486A-B8AC-66DFC73BD654}" presName="rectComp" presStyleCnt="0"/>
      <dgm:spPr/>
    </dgm:pt>
    <dgm:pt modelId="{AF9D6CD4-ADA9-4EC1-8333-7ACAC12B2409}" type="pres">
      <dgm:prSet presAssocID="{212B202F-551F-486A-B8AC-66DFC73BD654}" presName="bgRect" presStyleLbl="bgShp" presStyleIdx="2" presStyleCnt="3" custLinFactNeighborY="-7836"/>
      <dgm:spPr/>
    </dgm:pt>
    <dgm:pt modelId="{5A1DCE44-1FB7-433B-A312-19F732659097}" type="pres">
      <dgm:prSet presAssocID="{212B202F-551F-486A-B8AC-66DFC73BD654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835CE70A-4492-4EF5-B9E8-1FBE6D8D3A74}" type="presOf" srcId="{7064D66B-68F5-42D5-B10C-114C1B6D7C76}" destId="{E208D73C-95C1-4779-A432-04F0B1893DBD}" srcOrd="0" destOrd="0" presId="urn:microsoft.com/office/officeart/2005/8/layout/hierarchy6"/>
    <dgm:cxn modelId="{DA29A019-B660-442E-AD5F-A9E4FEFFAA88}" srcId="{EBF8B6C0-AFF4-46A8-857B-C45E3CBC7F31}" destId="{212B202F-551F-486A-B8AC-66DFC73BD654}" srcOrd="3" destOrd="0" parTransId="{FF75B501-4F4C-4A10-AAE1-5E358E514A06}" sibTransId="{08A165CA-EE0A-4404-B16A-0FA9134ADC5D}"/>
    <dgm:cxn modelId="{8FFC6C23-52D5-45EF-8FD2-96A88A1E793E}" srcId="{EBF8B6C0-AFF4-46A8-857B-C45E3CBC7F31}" destId="{42793845-7459-479E-B80E-0265DC3520AB}" srcOrd="2" destOrd="0" parTransId="{5F53FC79-E84B-4ABA-AB17-6EE8D2C85614}" sibTransId="{6D93BE57-23D5-4FD8-A907-9A23675177CE}"/>
    <dgm:cxn modelId="{DF5FB92F-1E8F-4C66-92A3-A0EDC81C39F7}" type="presOf" srcId="{C4482F0D-7FC8-4139-9187-00E1747864C0}" destId="{13CE898F-E163-429D-ACD9-E6005FFC220A}" srcOrd="0" destOrd="0" presId="urn:microsoft.com/office/officeart/2005/8/layout/hierarchy6"/>
    <dgm:cxn modelId="{4A0F9533-1F58-445A-A810-2D552073E20C}" srcId="{EBF8B6C0-AFF4-46A8-857B-C45E3CBC7F31}" destId="{3D293BD1-A5FE-45C1-B802-6F24A11A4928}" srcOrd="0" destOrd="0" parTransId="{3DAF8232-63FE-4877-8882-05F8AD65E2A9}" sibTransId="{622D3F90-9752-4924-89DF-258184DE49C6}"/>
    <dgm:cxn modelId="{0B942539-5B48-46BD-BA6F-3D7C1AD6CFBA}" type="presOf" srcId="{EBF8B6C0-AFF4-46A8-857B-C45E3CBC7F31}" destId="{CB468013-18C8-4BF0-B25A-5C86879C888F}" srcOrd="0" destOrd="0" presId="urn:microsoft.com/office/officeart/2005/8/layout/hierarchy6"/>
    <dgm:cxn modelId="{ACD88642-A6E7-4BC6-8C3E-C98ECA3C1CCB}" type="presOf" srcId="{A62FDC4E-1568-40DE-801E-8F84FEC09B0C}" destId="{D6008069-0BD2-4AED-802D-CE1D8A9D74E6}" srcOrd="0" destOrd="0" presId="urn:microsoft.com/office/officeart/2005/8/layout/hierarchy6"/>
    <dgm:cxn modelId="{27AAC36A-A118-4037-AA5C-388CAB3B2325}" srcId="{EBF8B6C0-AFF4-46A8-857B-C45E3CBC7F31}" destId="{C613507D-0C51-4999-A5F6-08E5017D2159}" srcOrd="1" destOrd="0" parTransId="{0D37EE9A-B7D6-45DC-A174-1FF007055C9A}" sibTransId="{D9D5DE18-CA92-41EA-B941-B3A412500AD3}"/>
    <dgm:cxn modelId="{8C43B14C-2945-4B91-8283-EDBD1A193F83}" srcId="{836367DE-4257-4A23-B546-4383AE566277}" destId="{A62FDC4E-1568-40DE-801E-8F84FEC09B0C}" srcOrd="1" destOrd="0" parTransId="{7064D66B-68F5-42D5-B10C-114C1B6D7C76}" sibTransId="{B7EBA35A-B71F-49C5-8908-5BDB884CFBCB}"/>
    <dgm:cxn modelId="{A5EBE674-4BC9-4665-BD6A-1055B5F802A2}" type="presOf" srcId="{42793845-7459-479E-B80E-0265DC3520AB}" destId="{105B0FE6-5F4D-461C-8752-90B4B7475CE2}" srcOrd="0" destOrd="0" presId="urn:microsoft.com/office/officeart/2005/8/layout/hierarchy6"/>
    <dgm:cxn modelId="{84AFFA54-2EA3-439C-ABD1-23245427F18D}" srcId="{3D293BD1-A5FE-45C1-B802-6F24A11A4928}" destId="{836367DE-4257-4A23-B546-4383AE566277}" srcOrd="0" destOrd="0" parTransId="{C4482F0D-7FC8-4139-9187-00E1747864C0}" sibTransId="{25365B30-72FE-4531-9E8B-76A1E210099F}"/>
    <dgm:cxn modelId="{100B1875-ACD9-4E6B-8DF7-F4E4A7B7C502}" type="presOf" srcId="{0132B569-01C1-4C84-BDC6-63469DE872EC}" destId="{A9C60537-CD29-4643-9917-4E03EE51CF68}" srcOrd="0" destOrd="0" presId="urn:microsoft.com/office/officeart/2005/8/layout/hierarchy6"/>
    <dgm:cxn modelId="{D77F0A56-18D6-4362-AF50-C3E78124F406}" type="presOf" srcId="{836367DE-4257-4A23-B546-4383AE566277}" destId="{E279E2B2-4C95-4270-BBF6-B488B9800A30}" srcOrd="0" destOrd="0" presId="urn:microsoft.com/office/officeart/2005/8/layout/hierarchy6"/>
    <dgm:cxn modelId="{761F7380-F3E1-4032-BAEB-0E436A4E318C}" type="presOf" srcId="{42793845-7459-479E-B80E-0265DC3520AB}" destId="{FF8985F0-FB1E-49D1-A619-3AF4D9599485}" srcOrd="1" destOrd="0" presId="urn:microsoft.com/office/officeart/2005/8/layout/hierarchy6"/>
    <dgm:cxn modelId="{C9113483-F077-4B0E-BAB6-50CFE2E428AD}" type="presOf" srcId="{597F7D52-1A5B-4703-A26A-FE7D32B89BB4}" destId="{91EB8596-42EE-4081-972D-E9FB048B33CC}" srcOrd="0" destOrd="0" presId="urn:microsoft.com/office/officeart/2005/8/layout/hierarchy6"/>
    <dgm:cxn modelId="{AA473C88-CF63-43A4-9F54-70715127945C}" srcId="{836367DE-4257-4A23-B546-4383AE566277}" destId="{0132B569-01C1-4C84-BDC6-63469DE872EC}" srcOrd="2" destOrd="0" parTransId="{597F7D52-1A5B-4703-A26A-FE7D32B89BB4}" sibTransId="{1D2F3B45-FB6A-46A3-9E64-2E505C7125ED}"/>
    <dgm:cxn modelId="{18CFE695-2D18-43AC-9F20-B0F0ECA367EC}" type="presOf" srcId="{C613507D-0C51-4999-A5F6-08E5017D2159}" destId="{3EC450EE-D523-4D9D-8EEC-0ECFAAB9D3B0}" srcOrd="0" destOrd="0" presId="urn:microsoft.com/office/officeart/2005/8/layout/hierarchy6"/>
    <dgm:cxn modelId="{D894359B-9509-434B-B89B-F718A220040E}" type="presOf" srcId="{212B202F-551F-486A-B8AC-66DFC73BD654}" destId="{5A1DCE44-1FB7-433B-A312-19F732659097}" srcOrd="1" destOrd="0" presId="urn:microsoft.com/office/officeart/2005/8/layout/hierarchy6"/>
    <dgm:cxn modelId="{037C829D-B6BB-41FB-B511-0E29E806289C}" type="presOf" srcId="{3D293BD1-A5FE-45C1-B802-6F24A11A4928}" destId="{6D54B486-E83A-4BE5-AB05-2D85C4AF1171}" srcOrd="0" destOrd="0" presId="urn:microsoft.com/office/officeart/2005/8/layout/hierarchy6"/>
    <dgm:cxn modelId="{0AB297A5-FACC-4EE2-A12E-5446DBD76503}" type="presOf" srcId="{C613507D-0C51-4999-A5F6-08E5017D2159}" destId="{0EE6200D-024D-4038-AB04-B6F371CE3A71}" srcOrd="1" destOrd="0" presId="urn:microsoft.com/office/officeart/2005/8/layout/hierarchy6"/>
    <dgm:cxn modelId="{C3CBE3A7-0DCC-4936-99FA-1B96289629AA}" srcId="{836367DE-4257-4A23-B546-4383AE566277}" destId="{F94FDA32-10D8-4EF7-91FA-DF289358E2D4}" srcOrd="0" destOrd="0" parTransId="{9F567B97-3F9C-4048-AC8E-A7437A5596B3}" sibTransId="{CCAD4B40-3711-4109-BC1E-5F0972EEC307}"/>
    <dgm:cxn modelId="{454F0AB2-04C6-47EF-990D-5727AC58DB53}" type="presOf" srcId="{9F567B97-3F9C-4048-AC8E-A7437A5596B3}" destId="{DDAA86FE-4733-40C3-A244-DB19AF53DFAC}" srcOrd="0" destOrd="0" presId="urn:microsoft.com/office/officeart/2005/8/layout/hierarchy6"/>
    <dgm:cxn modelId="{8F3575CB-EA0A-4C02-B069-2D53FD383C65}" type="presOf" srcId="{F94FDA32-10D8-4EF7-91FA-DF289358E2D4}" destId="{7E206DFE-F328-4949-AEC1-C04B179EAE16}" srcOrd="0" destOrd="0" presId="urn:microsoft.com/office/officeart/2005/8/layout/hierarchy6"/>
    <dgm:cxn modelId="{54F790D7-0B5C-47BD-865D-15237A2E98E5}" type="presOf" srcId="{212B202F-551F-486A-B8AC-66DFC73BD654}" destId="{AF9D6CD4-ADA9-4EC1-8333-7ACAC12B2409}" srcOrd="0" destOrd="0" presId="urn:microsoft.com/office/officeart/2005/8/layout/hierarchy6"/>
    <dgm:cxn modelId="{DE2F66A5-8A8C-45F3-B27C-64910F47B298}" type="presParOf" srcId="{CB468013-18C8-4BF0-B25A-5C86879C888F}" destId="{EFD2DCAC-4A1A-4DA3-BD3B-C91AAB9021F1}" srcOrd="0" destOrd="0" presId="urn:microsoft.com/office/officeart/2005/8/layout/hierarchy6"/>
    <dgm:cxn modelId="{69EE7A94-7901-4046-AAD7-6CE13C7902D3}" type="presParOf" srcId="{EFD2DCAC-4A1A-4DA3-BD3B-C91AAB9021F1}" destId="{73C7BB95-5F71-4F46-B2FA-2D4B8F8A5268}" srcOrd="0" destOrd="0" presId="urn:microsoft.com/office/officeart/2005/8/layout/hierarchy6"/>
    <dgm:cxn modelId="{8842DC00-7A14-427E-926F-EFBBFC5AB943}" type="presParOf" srcId="{EFD2DCAC-4A1A-4DA3-BD3B-C91AAB9021F1}" destId="{7B32C377-7D72-4830-889F-40C871F578B8}" srcOrd="1" destOrd="0" presId="urn:microsoft.com/office/officeart/2005/8/layout/hierarchy6"/>
    <dgm:cxn modelId="{CC03440B-D536-47B7-9184-C9907964FFBB}" type="presParOf" srcId="{7B32C377-7D72-4830-889F-40C871F578B8}" destId="{BA945CCB-EC8D-493A-B873-BFDE74514041}" srcOrd="0" destOrd="0" presId="urn:microsoft.com/office/officeart/2005/8/layout/hierarchy6"/>
    <dgm:cxn modelId="{A926B4B7-8F02-4BF9-BC88-C8B0C789AA95}" type="presParOf" srcId="{BA945CCB-EC8D-493A-B873-BFDE74514041}" destId="{6D54B486-E83A-4BE5-AB05-2D85C4AF1171}" srcOrd="0" destOrd="0" presId="urn:microsoft.com/office/officeart/2005/8/layout/hierarchy6"/>
    <dgm:cxn modelId="{57EDA26B-CD31-4614-B1A0-6C86B776FB0B}" type="presParOf" srcId="{BA945CCB-EC8D-493A-B873-BFDE74514041}" destId="{B057EA5E-EAC8-44C1-89C5-BFB0039B94FB}" srcOrd="1" destOrd="0" presId="urn:microsoft.com/office/officeart/2005/8/layout/hierarchy6"/>
    <dgm:cxn modelId="{04BA8ECE-077B-458C-A0CE-87AC2D255B6C}" type="presParOf" srcId="{B057EA5E-EAC8-44C1-89C5-BFB0039B94FB}" destId="{13CE898F-E163-429D-ACD9-E6005FFC220A}" srcOrd="0" destOrd="0" presId="urn:microsoft.com/office/officeart/2005/8/layout/hierarchy6"/>
    <dgm:cxn modelId="{72AB7DD4-F09F-4B31-AD43-98AACDCDD751}" type="presParOf" srcId="{B057EA5E-EAC8-44C1-89C5-BFB0039B94FB}" destId="{3EE690C9-A9C2-4054-A9FC-40F2E4CD11B8}" srcOrd="1" destOrd="0" presId="urn:microsoft.com/office/officeart/2005/8/layout/hierarchy6"/>
    <dgm:cxn modelId="{13348B90-6158-44A0-8D2F-5B7D61696B04}" type="presParOf" srcId="{3EE690C9-A9C2-4054-A9FC-40F2E4CD11B8}" destId="{E279E2B2-4C95-4270-BBF6-B488B9800A30}" srcOrd="0" destOrd="0" presId="urn:microsoft.com/office/officeart/2005/8/layout/hierarchy6"/>
    <dgm:cxn modelId="{BF229025-9C56-4250-A9F2-5D66B6D18D4F}" type="presParOf" srcId="{3EE690C9-A9C2-4054-A9FC-40F2E4CD11B8}" destId="{8AFF2EAD-0E75-4CA7-847F-F0B76A791ED4}" srcOrd="1" destOrd="0" presId="urn:microsoft.com/office/officeart/2005/8/layout/hierarchy6"/>
    <dgm:cxn modelId="{DF2BDA51-E017-4AF1-9C53-F3609FED859F}" type="presParOf" srcId="{8AFF2EAD-0E75-4CA7-847F-F0B76A791ED4}" destId="{DDAA86FE-4733-40C3-A244-DB19AF53DFAC}" srcOrd="0" destOrd="0" presId="urn:microsoft.com/office/officeart/2005/8/layout/hierarchy6"/>
    <dgm:cxn modelId="{1800AB95-36A4-46D2-A2CA-A25F303C5563}" type="presParOf" srcId="{8AFF2EAD-0E75-4CA7-847F-F0B76A791ED4}" destId="{11A089F6-E6EC-4C8B-B3C2-8BFEC685ADC8}" srcOrd="1" destOrd="0" presId="urn:microsoft.com/office/officeart/2005/8/layout/hierarchy6"/>
    <dgm:cxn modelId="{523EE258-ABF2-4FF2-BDE7-A862BEBB5717}" type="presParOf" srcId="{11A089F6-E6EC-4C8B-B3C2-8BFEC685ADC8}" destId="{7E206DFE-F328-4949-AEC1-C04B179EAE16}" srcOrd="0" destOrd="0" presId="urn:microsoft.com/office/officeart/2005/8/layout/hierarchy6"/>
    <dgm:cxn modelId="{0795F94A-E844-42D4-9A7F-B329CA1A14F1}" type="presParOf" srcId="{11A089F6-E6EC-4C8B-B3C2-8BFEC685ADC8}" destId="{BDA141A6-FDE1-473F-A53E-ECEDD13C9655}" srcOrd="1" destOrd="0" presId="urn:microsoft.com/office/officeart/2005/8/layout/hierarchy6"/>
    <dgm:cxn modelId="{B70A90C1-BBB0-4632-8EB7-988761315265}" type="presParOf" srcId="{8AFF2EAD-0E75-4CA7-847F-F0B76A791ED4}" destId="{E208D73C-95C1-4779-A432-04F0B1893DBD}" srcOrd="2" destOrd="0" presId="urn:microsoft.com/office/officeart/2005/8/layout/hierarchy6"/>
    <dgm:cxn modelId="{2D6F8D43-836A-4AD0-9B76-05B08209ABC4}" type="presParOf" srcId="{8AFF2EAD-0E75-4CA7-847F-F0B76A791ED4}" destId="{1EA4BDEB-0178-4FEB-82A4-81B67FF902E5}" srcOrd="3" destOrd="0" presId="urn:microsoft.com/office/officeart/2005/8/layout/hierarchy6"/>
    <dgm:cxn modelId="{16825649-9031-4CEA-BEF9-F78B83ED7C38}" type="presParOf" srcId="{1EA4BDEB-0178-4FEB-82A4-81B67FF902E5}" destId="{D6008069-0BD2-4AED-802D-CE1D8A9D74E6}" srcOrd="0" destOrd="0" presId="urn:microsoft.com/office/officeart/2005/8/layout/hierarchy6"/>
    <dgm:cxn modelId="{222C797E-1786-48DC-B9C1-0C3D66D1E282}" type="presParOf" srcId="{1EA4BDEB-0178-4FEB-82A4-81B67FF902E5}" destId="{D0C33310-9C26-4C41-982F-756F06D87536}" srcOrd="1" destOrd="0" presId="urn:microsoft.com/office/officeart/2005/8/layout/hierarchy6"/>
    <dgm:cxn modelId="{6E4CA2D4-1B60-4C0A-BDD2-A698CC0AA123}" type="presParOf" srcId="{8AFF2EAD-0E75-4CA7-847F-F0B76A791ED4}" destId="{91EB8596-42EE-4081-972D-E9FB048B33CC}" srcOrd="4" destOrd="0" presId="urn:microsoft.com/office/officeart/2005/8/layout/hierarchy6"/>
    <dgm:cxn modelId="{8B6D634D-65B1-4337-957B-A2BA08740933}" type="presParOf" srcId="{8AFF2EAD-0E75-4CA7-847F-F0B76A791ED4}" destId="{D46712EC-D9B4-4F87-AF6D-EB66F84DCA2F}" srcOrd="5" destOrd="0" presId="urn:microsoft.com/office/officeart/2005/8/layout/hierarchy6"/>
    <dgm:cxn modelId="{4BB452D5-8BF3-4B58-B1F9-60BFFAF0AA91}" type="presParOf" srcId="{D46712EC-D9B4-4F87-AF6D-EB66F84DCA2F}" destId="{A9C60537-CD29-4643-9917-4E03EE51CF68}" srcOrd="0" destOrd="0" presId="urn:microsoft.com/office/officeart/2005/8/layout/hierarchy6"/>
    <dgm:cxn modelId="{B592083B-E054-43DE-896D-95E9E0C4B2E1}" type="presParOf" srcId="{D46712EC-D9B4-4F87-AF6D-EB66F84DCA2F}" destId="{9E0AF425-D7A1-4CF4-891E-0C4C3846FB8F}" srcOrd="1" destOrd="0" presId="urn:microsoft.com/office/officeart/2005/8/layout/hierarchy6"/>
    <dgm:cxn modelId="{8B3C9B56-65D4-4106-90E7-7AC2A8169094}" type="presParOf" srcId="{CB468013-18C8-4BF0-B25A-5C86879C888F}" destId="{A3D5E828-D848-4543-8428-3FCC1BD1639E}" srcOrd="1" destOrd="0" presId="urn:microsoft.com/office/officeart/2005/8/layout/hierarchy6"/>
    <dgm:cxn modelId="{7484E7DE-512B-4D0D-8B83-4904AE0BFD44}" type="presParOf" srcId="{A3D5E828-D848-4543-8428-3FCC1BD1639E}" destId="{03632E6C-17BB-46B4-B5DD-4B9C57F97391}" srcOrd="0" destOrd="0" presId="urn:microsoft.com/office/officeart/2005/8/layout/hierarchy6"/>
    <dgm:cxn modelId="{CD51FCF9-C7FA-49CD-B9BD-3CAFD8AD67A4}" type="presParOf" srcId="{03632E6C-17BB-46B4-B5DD-4B9C57F97391}" destId="{3EC450EE-D523-4D9D-8EEC-0ECFAAB9D3B0}" srcOrd="0" destOrd="0" presId="urn:microsoft.com/office/officeart/2005/8/layout/hierarchy6"/>
    <dgm:cxn modelId="{90A230E8-FBBE-45F9-BF09-EA96ABE98190}" type="presParOf" srcId="{03632E6C-17BB-46B4-B5DD-4B9C57F97391}" destId="{0EE6200D-024D-4038-AB04-B6F371CE3A71}" srcOrd="1" destOrd="0" presId="urn:microsoft.com/office/officeart/2005/8/layout/hierarchy6"/>
    <dgm:cxn modelId="{A6EBE2A2-B26E-4B15-B3C2-85CC06556BCE}" type="presParOf" srcId="{A3D5E828-D848-4543-8428-3FCC1BD1639E}" destId="{407B6D20-C898-4200-94B5-09E310621D3C}" srcOrd="1" destOrd="0" presId="urn:microsoft.com/office/officeart/2005/8/layout/hierarchy6"/>
    <dgm:cxn modelId="{84CA1F5B-4942-4643-9292-C3E4D447DE5B}" type="presParOf" srcId="{407B6D20-C898-4200-94B5-09E310621D3C}" destId="{2877924E-F980-46BF-BAE9-0FCE0B4F938A}" srcOrd="0" destOrd="0" presId="urn:microsoft.com/office/officeart/2005/8/layout/hierarchy6"/>
    <dgm:cxn modelId="{406E1EB3-B24D-4980-BC4D-8B3BC85A895E}" type="presParOf" srcId="{A3D5E828-D848-4543-8428-3FCC1BD1639E}" destId="{67C64DD4-8C53-4CE9-9CFA-D038963DBE6B}" srcOrd="2" destOrd="0" presId="urn:microsoft.com/office/officeart/2005/8/layout/hierarchy6"/>
    <dgm:cxn modelId="{60758DE7-65E7-4DE1-8097-33F8B57A1EC6}" type="presParOf" srcId="{67C64DD4-8C53-4CE9-9CFA-D038963DBE6B}" destId="{105B0FE6-5F4D-461C-8752-90B4B7475CE2}" srcOrd="0" destOrd="0" presId="urn:microsoft.com/office/officeart/2005/8/layout/hierarchy6"/>
    <dgm:cxn modelId="{80E2763C-CEC1-482D-A3C6-8095002960B7}" type="presParOf" srcId="{67C64DD4-8C53-4CE9-9CFA-D038963DBE6B}" destId="{FF8985F0-FB1E-49D1-A619-3AF4D9599485}" srcOrd="1" destOrd="0" presId="urn:microsoft.com/office/officeart/2005/8/layout/hierarchy6"/>
    <dgm:cxn modelId="{C4BBFEA2-5ECD-4E23-8A43-89D2746ED2B2}" type="presParOf" srcId="{A3D5E828-D848-4543-8428-3FCC1BD1639E}" destId="{4EDDBBCD-5F08-472F-AD8C-7C0934AC7CC3}" srcOrd="3" destOrd="0" presId="urn:microsoft.com/office/officeart/2005/8/layout/hierarchy6"/>
    <dgm:cxn modelId="{101C977C-B76A-4A11-807D-B1ABF69D4FBD}" type="presParOf" srcId="{4EDDBBCD-5F08-472F-AD8C-7C0934AC7CC3}" destId="{D936B1A8-3AF4-4D4F-9F08-93404696168A}" srcOrd="0" destOrd="0" presId="urn:microsoft.com/office/officeart/2005/8/layout/hierarchy6"/>
    <dgm:cxn modelId="{0E549CA0-05E8-476F-B9E9-AAA7FB0B5BB6}" type="presParOf" srcId="{A3D5E828-D848-4543-8428-3FCC1BD1639E}" destId="{5F831735-D62E-440A-987C-FA6C825453AE}" srcOrd="4" destOrd="0" presId="urn:microsoft.com/office/officeart/2005/8/layout/hierarchy6"/>
    <dgm:cxn modelId="{75C21917-FC02-461A-ADC2-87A1A05B53BE}" type="presParOf" srcId="{5F831735-D62E-440A-987C-FA6C825453AE}" destId="{AF9D6CD4-ADA9-4EC1-8333-7ACAC12B2409}" srcOrd="0" destOrd="0" presId="urn:microsoft.com/office/officeart/2005/8/layout/hierarchy6"/>
    <dgm:cxn modelId="{90320419-8091-4610-87BB-95FF183DB8C3}" type="presParOf" srcId="{5F831735-D62E-440A-987C-FA6C825453AE}" destId="{5A1DCE44-1FB7-433B-A312-19F73265909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D6CD4-ADA9-4EC1-8333-7ACAC12B2409}">
      <dsp:nvSpPr>
        <dsp:cNvPr id="0" name=""/>
        <dsp:cNvSpPr/>
      </dsp:nvSpPr>
      <dsp:spPr>
        <a:xfrm>
          <a:off x="856528" y="2784202"/>
          <a:ext cx="5909504" cy="92004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Apoya al CE</a:t>
          </a:r>
        </a:p>
      </dsp:txBody>
      <dsp:txXfrm>
        <a:off x="856528" y="2784202"/>
        <a:ext cx="1772851" cy="920046"/>
      </dsp:txXfrm>
    </dsp:sp>
    <dsp:sp modelId="{105B0FE6-5F4D-461C-8752-90B4B7475CE2}">
      <dsp:nvSpPr>
        <dsp:cNvPr id="0" name=""/>
        <dsp:cNvSpPr/>
      </dsp:nvSpPr>
      <dsp:spPr>
        <a:xfrm>
          <a:off x="856528" y="1299424"/>
          <a:ext cx="5909504" cy="140353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- Presidente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- Ex presidente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- 3 Vicepresidentes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- 22 miembros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- </a:t>
          </a:r>
          <a:r>
            <a:rPr lang="en-GB" sz="1250" b="1" kern="1200" dirty="0" err="1"/>
            <a:t>Representantes</a:t>
          </a:r>
          <a:r>
            <a:rPr lang="en-GB" sz="1250" b="1" kern="1200" dirty="0"/>
            <a:t> de los Comités Nacionales</a:t>
          </a:r>
        </a:p>
      </dsp:txBody>
      <dsp:txXfrm>
        <a:off x="856528" y="1299424"/>
        <a:ext cx="1772851" cy="1403531"/>
      </dsp:txXfrm>
    </dsp:sp>
    <dsp:sp modelId="{3EC450EE-D523-4D9D-8EEC-0ECFAAB9D3B0}">
      <dsp:nvSpPr>
        <dsp:cNvPr id="0" name=""/>
        <dsp:cNvSpPr/>
      </dsp:nvSpPr>
      <dsp:spPr>
        <a:xfrm>
          <a:off x="856528" y="226037"/>
          <a:ext cx="5909504" cy="92004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Países miembros y </a:t>
          </a:r>
          <a:r>
            <a:rPr lang="en-GB" sz="1250" b="1" kern="1200" dirty="0" err="1"/>
            <a:t>Comités</a:t>
          </a:r>
          <a:r>
            <a:rPr lang="en-GB" sz="1250" b="1" kern="1200" dirty="0"/>
            <a:t> </a:t>
          </a:r>
          <a:r>
            <a:rPr lang="en-GB" sz="1250" b="1" kern="1200" dirty="0" err="1"/>
            <a:t>Nacionales</a:t>
          </a:r>
          <a:endParaRPr lang="en-GB" sz="1250" b="1" kern="1200" dirty="0"/>
        </a:p>
      </dsp:txBody>
      <dsp:txXfrm>
        <a:off x="856528" y="226037"/>
        <a:ext cx="1772851" cy="920046"/>
      </dsp:txXfrm>
    </dsp:sp>
    <dsp:sp modelId="{6D54B486-E83A-4BE5-AB05-2D85C4AF1171}">
      <dsp:nvSpPr>
        <dsp:cNvPr id="0" name=""/>
        <dsp:cNvSpPr/>
      </dsp:nvSpPr>
      <dsp:spPr>
        <a:xfrm>
          <a:off x="3746683" y="279430"/>
          <a:ext cx="1150058" cy="7667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Consejo </a:t>
          </a:r>
          <a:endParaRPr lang="en-GB" sz="1100" kern="1200" dirty="0"/>
        </a:p>
      </dsp:txBody>
      <dsp:txXfrm>
        <a:off x="3769139" y="301886"/>
        <a:ext cx="1105146" cy="721793"/>
      </dsp:txXfrm>
    </dsp:sp>
    <dsp:sp modelId="{13CE898F-E163-429D-ACD9-E6005FFC220A}">
      <dsp:nvSpPr>
        <dsp:cNvPr id="0" name=""/>
        <dsp:cNvSpPr/>
      </dsp:nvSpPr>
      <dsp:spPr>
        <a:xfrm>
          <a:off x="4275993" y="1046136"/>
          <a:ext cx="91440" cy="372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940"/>
              </a:lnTo>
            </a:path>
          </a:pathLst>
        </a:custGeom>
        <a:noFill/>
        <a:ln w="19050" cap="flat" cmpd="sng" algn="ctr">
          <a:solidFill>
            <a:srgbClr val="0045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9E2B2-4C95-4270-BBF6-B488B9800A30}">
      <dsp:nvSpPr>
        <dsp:cNvPr id="0" name=""/>
        <dsp:cNvSpPr/>
      </dsp:nvSpPr>
      <dsp:spPr>
        <a:xfrm>
          <a:off x="3746683" y="1419076"/>
          <a:ext cx="1150058" cy="7667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Comité Ejecutivo</a:t>
          </a:r>
          <a:endParaRPr lang="en-GB" sz="1100" kern="1200" dirty="0"/>
        </a:p>
      </dsp:txBody>
      <dsp:txXfrm>
        <a:off x="3769139" y="1441532"/>
        <a:ext cx="1105146" cy="721793"/>
      </dsp:txXfrm>
    </dsp:sp>
    <dsp:sp modelId="{DDAA86FE-4733-40C3-A244-DB19AF53DFAC}">
      <dsp:nvSpPr>
        <dsp:cNvPr id="0" name=""/>
        <dsp:cNvSpPr/>
      </dsp:nvSpPr>
      <dsp:spPr>
        <a:xfrm>
          <a:off x="3243349" y="2185782"/>
          <a:ext cx="1078363" cy="718510"/>
        </a:xfrm>
        <a:custGeom>
          <a:avLst/>
          <a:gdLst/>
          <a:ahLst/>
          <a:cxnLst/>
          <a:rect l="0" t="0" r="0" b="0"/>
          <a:pathLst>
            <a:path>
              <a:moveTo>
                <a:pt x="1078363" y="0"/>
              </a:moveTo>
              <a:lnTo>
                <a:pt x="1078363" y="359255"/>
              </a:lnTo>
              <a:lnTo>
                <a:pt x="0" y="359255"/>
              </a:lnTo>
              <a:lnTo>
                <a:pt x="0" y="718510"/>
              </a:lnTo>
            </a:path>
          </a:pathLst>
        </a:custGeom>
        <a:noFill/>
        <a:ln w="19050" cap="flat" cmpd="sng" algn="ctr">
          <a:solidFill>
            <a:srgbClr val="0045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06DFE-F328-4949-AEC1-C04B179EAE16}">
      <dsp:nvSpPr>
        <dsp:cNvPr id="0" name=""/>
        <dsp:cNvSpPr/>
      </dsp:nvSpPr>
      <dsp:spPr>
        <a:xfrm>
          <a:off x="2631219" y="2904293"/>
          <a:ext cx="1224260" cy="5895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Comisión de Comunicación</a:t>
          </a:r>
        </a:p>
      </dsp:txBody>
      <dsp:txXfrm>
        <a:off x="2648488" y="2921562"/>
        <a:ext cx="1189722" cy="555058"/>
      </dsp:txXfrm>
    </dsp:sp>
    <dsp:sp modelId="{E208D73C-95C1-4779-A432-04F0B1893DBD}">
      <dsp:nvSpPr>
        <dsp:cNvPr id="0" name=""/>
        <dsp:cNvSpPr/>
      </dsp:nvSpPr>
      <dsp:spPr>
        <a:xfrm>
          <a:off x="4321713" y="2185782"/>
          <a:ext cx="475140" cy="718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255"/>
              </a:lnTo>
              <a:lnTo>
                <a:pt x="475140" y="359255"/>
              </a:lnTo>
              <a:lnTo>
                <a:pt x="475140" y="718510"/>
              </a:lnTo>
            </a:path>
          </a:pathLst>
        </a:custGeom>
        <a:noFill/>
        <a:ln w="19050" cap="flat" cmpd="sng" algn="ctr">
          <a:solidFill>
            <a:srgbClr val="0045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08069-0BD2-4AED-802D-CE1D8A9D74E6}">
      <dsp:nvSpPr>
        <dsp:cNvPr id="0" name=""/>
        <dsp:cNvSpPr/>
      </dsp:nvSpPr>
      <dsp:spPr>
        <a:xfrm>
          <a:off x="4200496" y="2904293"/>
          <a:ext cx="1192714" cy="7662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Comisión de Planificación Estratégica</a:t>
          </a:r>
          <a:endParaRPr lang="en-GB" sz="1100" kern="1200" dirty="0"/>
        </a:p>
      </dsp:txBody>
      <dsp:txXfrm>
        <a:off x="4222940" y="2926737"/>
        <a:ext cx="1147826" cy="721395"/>
      </dsp:txXfrm>
    </dsp:sp>
    <dsp:sp modelId="{91EB8596-42EE-4081-972D-E9FB048B33CC}">
      <dsp:nvSpPr>
        <dsp:cNvPr id="0" name=""/>
        <dsp:cNvSpPr/>
      </dsp:nvSpPr>
      <dsp:spPr>
        <a:xfrm>
          <a:off x="4321713" y="2185782"/>
          <a:ext cx="1870403" cy="718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255"/>
              </a:lnTo>
              <a:lnTo>
                <a:pt x="1870403" y="359255"/>
              </a:lnTo>
              <a:lnTo>
                <a:pt x="1870403" y="718510"/>
              </a:lnTo>
            </a:path>
          </a:pathLst>
        </a:custGeom>
        <a:noFill/>
        <a:ln w="19050" cap="flat" cmpd="sng" algn="ctr">
          <a:solidFill>
            <a:srgbClr val="0045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60537-CD29-4643-9917-4E03EE51CF68}">
      <dsp:nvSpPr>
        <dsp:cNvPr id="0" name=""/>
        <dsp:cNvSpPr/>
      </dsp:nvSpPr>
      <dsp:spPr>
        <a:xfrm>
          <a:off x="5738228" y="2904293"/>
          <a:ext cx="907775" cy="46756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Comisión de Finanzas</a:t>
          </a:r>
          <a:endParaRPr lang="en-GB" sz="1100" kern="1200" dirty="0"/>
        </a:p>
      </dsp:txBody>
      <dsp:txXfrm>
        <a:off x="5751923" y="2917988"/>
        <a:ext cx="880385" cy="440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0E9DE95-B839-4AB1-B120-27845D3209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BE482A-D82B-412F-A54E-E454DB9C3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853E-C656-47B6-8FE3-175E5667AB6E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380932-8C88-4740-ADAF-2BDF6CF69B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942926-C02B-4593-9BFD-630777B05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F4D50-401C-4B4F-ABF9-423C9A370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829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98443-B822-42D5-80AC-374CE1E6419D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Haga clic para modificar los estilos del texto de la máscara</a:t>
            </a:r>
          </a:p>
          <a:p>
            <a:pPr lvl="1"/>
            <a:r>
              <a:rPr lang="fr-FR"/>
              <a:t>Segundo nivel</a:t>
            </a:r>
          </a:p>
          <a:p>
            <a:pPr lvl="2"/>
            <a:r>
              <a:rPr lang="fr-FR"/>
              <a:t>Tercer nivel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34FB0-3D88-4984-8793-EDC0907987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6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PIARC es el nuevo nombre de la WRA, PIARC significa - Asociación Internacional Permanente de Congresos de Carreteras.</a:t>
            </a:r>
          </a:p>
          <a:p>
            <a:endParaRPr lang="en-AU" dirty="0"/>
          </a:p>
          <a:p>
            <a:pPr marL="0" marR="0" lvl="0" indent="0" algn="l" defTabSz="92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PIARC fue fundada en 1909, </a:t>
            </a:r>
            <a:r>
              <a:rPr lang="en-AU" sz="1200" dirty="0">
                <a:solidFill>
                  <a:srgbClr val="ED9D00"/>
                </a:solidFill>
              </a:rPr>
              <a:t>-Más </a:t>
            </a:r>
            <a:r>
              <a:rPr lang="en-AU" sz="1200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de 110 años de existencia</a:t>
            </a:r>
          </a:p>
          <a:p>
            <a:pPr marL="0" marR="0" lvl="0" indent="0" algn="l" defTabSz="92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>
              <a:solidFill>
                <a:srgbClr val="00457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Nuestro objetivo es organizar el intercambio de conocimientos, políticas y prácticas sobre todo lo relacionado con las carreteras y el transporte por carretera</a:t>
            </a: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AU" sz="1100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-Comités de </a:t>
            </a:r>
            <a:r>
              <a:rPr lang="en-AU" sz="1100" dirty="0">
                <a:solidFill>
                  <a:srgbClr val="ED9D00"/>
                </a:solidFill>
              </a:rPr>
              <a:t>expertos</a:t>
            </a:r>
            <a:r>
              <a:rPr lang="en-AU" sz="1100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, informes, seminarios internacionales...</a:t>
            </a:r>
          </a:p>
          <a:p>
            <a:pPr marL="0" marR="0" lvl="0" indent="0" algn="l" defTabSz="92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>
              <a:solidFill>
                <a:srgbClr val="00457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Está formada por 125 gobiernos miembros - </a:t>
            </a: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-Los países de renta alta y los de renta baja en igualdad de condiciones</a:t>
            </a: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rgbClr val="ED9D00"/>
                </a:solidFill>
              </a:rPr>
              <a:t>-Así </a:t>
            </a:r>
            <a:r>
              <a:rPr lang="en-AU" sz="1200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como empresas del sector privado, universidades, regiones, particulares</a:t>
            </a:r>
          </a:p>
          <a:p>
            <a:pPr defTabSz="924367">
              <a:defRPr/>
            </a:pPr>
            <a:r>
              <a:rPr lang="en-AU" dirty="0"/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34FB0-3D88-4984-8793-EDC0907987C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54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34FB0-3D88-4984-8793-EDC0907987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56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34FB0-3D88-4984-8793-EDC0907987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1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4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476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89" y="4498566"/>
            <a:ext cx="7356749" cy="543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3937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3863" y="5252256"/>
            <a:ext cx="7356675" cy="39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Location of the </a:t>
            </a:r>
            <a:r>
              <a:rPr lang="fr-FR" dirty="0" err="1"/>
              <a:t>event</a:t>
            </a:r>
            <a:endParaRPr lang="fr-FR" dirty="0"/>
          </a:p>
        </p:txBody>
      </p:sp>
      <p:pic>
        <p:nvPicPr>
          <p:cNvPr id="22" name="Image 21" descr="Une image contenant dessin, alimentation, signe, chemise&#10;&#10;Description générée automatiquement">
            <a:extLst>
              <a:ext uri="{FF2B5EF4-FFF2-40B4-BE49-F238E27FC236}">
                <a16:creationId xmlns:a16="http://schemas.microsoft.com/office/drawing/2014/main" id="{CFCD637C-CDE1-4951-80B6-6C78481C6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23" y="2262025"/>
            <a:ext cx="2904004" cy="205324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2476" y="5651567"/>
            <a:ext cx="7358062" cy="3928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Date</a:t>
            </a:r>
          </a:p>
        </p:txBody>
      </p:sp>
      <p:pic>
        <p:nvPicPr>
          <p:cNvPr id="13" name="Image 12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558C8984-51C8-4C8F-BE3D-C069CCD29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89" y="483793"/>
            <a:ext cx="3621254" cy="1544113"/>
          </a:xfrm>
          <a:prstGeom prst="rect">
            <a:avLst/>
          </a:prstGeom>
        </p:spPr>
      </p:pic>
      <p:pic>
        <p:nvPicPr>
          <p:cNvPr id="14" name="Image 13" descr="Une image contenant neige, montagne, extérieur, camion&#10;&#10;Description générée automatiquement">
            <a:extLst>
              <a:ext uri="{FF2B5EF4-FFF2-40B4-BE49-F238E27FC236}">
                <a16:creationId xmlns:a16="http://schemas.microsoft.com/office/drawing/2014/main" id="{B8530F4F-0C86-438A-9579-3CEA0CFF6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864" y="483794"/>
            <a:ext cx="3706488" cy="1544112"/>
          </a:xfrm>
          <a:prstGeom prst="rect">
            <a:avLst/>
          </a:prstGeom>
        </p:spPr>
      </p:pic>
      <p:pic>
        <p:nvPicPr>
          <p:cNvPr id="15" name="Image 14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7EBFF5DC-8B50-40B9-940F-D2D95FA3A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546" y="483794"/>
            <a:ext cx="3622591" cy="154411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</p:spTree>
    <p:extLst>
      <p:ext uri="{BB962C8B-B14F-4D97-AF65-F5344CB8AC3E}">
        <p14:creationId xmlns:p14="http://schemas.microsoft.com/office/powerpoint/2010/main" val="3857932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train, voie, extérieur, scène&#10;&#10;Description générée automatiquement">
            <a:extLst>
              <a:ext uri="{FF2B5EF4-FFF2-40B4-BE49-F238E27FC236}">
                <a16:creationId xmlns:a16="http://schemas.microsoft.com/office/drawing/2014/main" id="{D87CB695-0ABF-48AC-B437-03712A366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"/>
          <a:stretch/>
        </p:blipFill>
        <p:spPr>
          <a:xfrm>
            <a:off x="550864" y="3814042"/>
            <a:ext cx="11090273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1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9548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95562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EAB04D-A830-4C1C-BB41-AFB6F6B4CC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8866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FF2584B-D288-4DB7-A7A4-E582D5A4A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3" name="Image 2" descr="Une image contenant extérieur, route, nature, montagne&#10;&#10;Description générée automatiquement">
            <a:extLst>
              <a:ext uri="{FF2B5EF4-FFF2-40B4-BE49-F238E27FC236}">
                <a16:creationId xmlns:a16="http://schemas.microsoft.com/office/drawing/2014/main" id="{B90F4FE7-2343-4B1B-9F28-88179B356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"/>
          <a:stretch/>
        </p:blipFill>
        <p:spPr>
          <a:xfrm>
            <a:off x="550863" y="3814042"/>
            <a:ext cx="11090274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23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971381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attention!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B31504B-0412-40E4-9F52-3641107574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5874" y="1937251"/>
            <a:ext cx="4317468" cy="593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9FBA3AA-F47A-45C6-9F1D-ED506AB58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5873" y="3107570"/>
            <a:ext cx="4319067" cy="428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b="1" kern="1200" smtClean="0">
                <a:solidFill>
                  <a:srgbClr val="00457D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Enter email </a:t>
            </a:r>
            <a:r>
              <a:rPr lang="fr-FR" dirty="0" err="1"/>
              <a:t>address</a:t>
            </a:r>
            <a:endParaRPr lang="fr-FR" dirty="0"/>
          </a:p>
        </p:txBody>
      </p:sp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4B58650-8DFD-41D6-AC95-23D8C201F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507" y="1937053"/>
            <a:ext cx="523896" cy="523896"/>
          </a:xfrm>
          <a:prstGeom prst="rect">
            <a:avLst/>
          </a:prstGeom>
        </p:spPr>
      </p:pic>
      <p:pic>
        <p:nvPicPr>
          <p:cNvPr id="18" name="Image 17" descr="Une image contenant roue, dessin&#10;&#10;Description générée automatiquement">
            <a:extLst>
              <a:ext uri="{FF2B5EF4-FFF2-40B4-BE49-F238E27FC236}">
                <a16:creationId xmlns:a16="http://schemas.microsoft.com/office/drawing/2014/main" id="{A9C0E22B-0C13-41B2-AE35-9C79429772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313" y="1937053"/>
            <a:ext cx="523896" cy="523896"/>
          </a:xfrm>
          <a:prstGeom prst="rect">
            <a:avLst/>
          </a:prstGeom>
        </p:spPr>
      </p:pic>
      <p:pic>
        <p:nvPicPr>
          <p:cNvPr id="20" name="Image 1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047B379-C54E-41C6-96B2-F8AF6F3E17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139" y="3221652"/>
            <a:ext cx="523896" cy="523896"/>
          </a:xfrm>
          <a:prstGeom prst="rect">
            <a:avLst/>
          </a:prstGeom>
        </p:spPr>
      </p:pic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3CA129E-B24E-4A4C-A46E-6B68586938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507" y="3224115"/>
            <a:ext cx="523896" cy="5238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B9D557-87C5-4F72-9EA9-90DE47D3F554}"/>
              </a:ext>
            </a:extLst>
          </p:cNvPr>
          <p:cNvSpPr/>
          <p:nvPr userDrawn="1"/>
        </p:nvSpPr>
        <p:spPr>
          <a:xfrm>
            <a:off x="4235873" y="3986587"/>
            <a:ext cx="4449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latin typeface="Arial Narrow" panose="020B0606020202030204" pitchFamily="34" charset="0"/>
              </a:rPr>
              <a:t>World Road Association (PIARC)</a:t>
            </a:r>
          </a:p>
          <a:p>
            <a:pPr lvl="0"/>
            <a:r>
              <a:rPr lang="fr-FR" dirty="0">
                <a:latin typeface="Arial Narrow" panose="020B0606020202030204" pitchFamily="34" charset="0"/>
              </a:rPr>
              <a:t>Grande Arche – Paroi Sud – 5°étage</a:t>
            </a:r>
          </a:p>
          <a:p>
            <a:pPr lvl="0"/>
            <a:r>
              <a:rPr lang="fr-FR" dirty="0">
                <a:latin typeface="Arial Narrow" panose="020B0606020202030204" pitchFamily="34" charset="0"/>
              </a:rPr>
              <a:t>92055 – La Défense Cedex – France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C39445-9F9E-462D-924E-8172B4D642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6406" y="3547079"/>
            <a:ext cx="4319067" cy="42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@twitter</a:t>
            </a:r>
          </a:p>
        </p:txBody>
      </p:sp>
      <p:pic>
        <p:nvPicPr>
          <p:cNvPr id="14" name="Image 13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A3AE131D-CF9F-4ADB-A815-0FBD5C74C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97" y="5175487"/>
            <a:ext cx="3621254" cy="1544113"/>
          </a:xfrm>
          <a:prstGeom prst="rect">
            <a:avLst/>
          </a:prstGeom>
        </p:spPr>
      </p:pic>
      <p:pic>
        <p:nvPicPr>
          <p:cNvPr id="15" name="Image 14" descr="Une image contenant neige, montagne, extérieur, camion&#10;&#10;Description générée automatiquement">
            <a:extLst>
              <a:ext uri="{FF2B5EF4-FFF2-40B4-BE49-F238E27FC236}">
                <a16:creationId xmlns:a16="http://schemas.microsoft.com/office/drawing/2014/main" id="{F434EAA9-BC86-4842-89BE-7908961B8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472" y="5175488"/>
            <a:ext cx="3706488" cy="1544112"/>
          </a:xfrm>
          <a:prstGeom prst="rect">
            <a:avLst/>
          </a:prstGeom>
        </p:spPr>
      </p:pic>
      <p:pic>
        <p:nvPicPr>
          <p:cNvPr id="17" name="Image 16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B25D43A3-AB87-4A20-B763-919007B2B5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2154" y="5175488"/>
            <a:ext cx="3622591" cy="1544112"/>
          </a:xfrm>
          <a:prstGeom prst="rect">
            <a:avLst/>
          </a:prstGeom>
        </p:spPr>
      </p:pic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8194B4BA-969C-4B47-80E8-1ADE2BF48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7472" y="2561304"/>
            <a:ext cx="4317468" cy="518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35E757-ECB6-4D4D-9282-D25BCE972143}"/>
              </a:ext>
            </a:extLst>
          </p:cNvPr>
          <p:cNvSpPr/>
          <p:nvPr userDrawn="1"/>
        </p:nvSpPr>
        <p:spPr>
          <a:xfrm>
            <a:off x="8186507" y="2626903"/>
            <a:ext cx="165350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@</a:t>
            </a:r>
            <a:r>
              <a:rPr lang="fr-FR" sz="1700" dirty="0" err="1">
                <a:latin typeface="Arial Narrow" panose="020B0606020202030204" pitchFamily="34" charset="0"/>
              </a:rPr>
              <a:t>PIARC_Roads</a:t>
            </a:r>
            <a:endParaRPr lang="fr-FR" sz="1700" dirty="0">
              <a:latin typeface="Arial Narrow" panose="020B0606020202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0C51BC-F676-4984-A943-BBF90E53B885}"/>
              </a:ext>
            </a:extLst>
          </p:cNvPr>
          <p:cNvSpPr/>
          <p:nvPr userDrawn="1"/>
        </p:nvSpPr>
        <p:spPr>
          <a:xfrm>
            <a:off x="9840016" y="2495723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1E16AF-4DFF-4D8D-AF3F-CF70162855C4}"/>
              </a:ext>
            </a:extLst>
          </p:cNvPr>
          <p:cNvSpPr/>
          <p:nvPr userDrawn="1"/>
        </p:nvSpPr>
        <p:spPr>
          <a:xfrm>
            <a:off x="8129163" y="3805438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923866-3DD0-4F46-BFEE-D678954C7E2D}"/>
              </a:ext>
            </a:extLst>
          </p:cNvPr>
          <p:cNvSpPr/>
          <p:nvPr userDrawn="1"/>
        </p:nvSpPr>
        <p:spPr>
          <a:xfrm>
            <a:off x="9840016" y="3800746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D5F4A3-7BDC-46C0-A023-333366ABC0A3}"/>
              </a:ext>
            </a:extLst>
          </p:cNvPr>
          <p:cNvSpPr/>
          <p:nvPr userDrawn="1"/>
        </p:nvSpPr>
        <p:spPr>
          <a:xfrm>
            <a:off x="9034087" y="4504570"/>
            <a:ext cx="1778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fr-FR" sz="2000" b="1" dirty="0">
                <a:solidFill>
                  <a:srgbClr val="ED9D00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28" name="Image 27" descr="Une image contenant dessin, alimentation, signe, chemise&#10;&#10;Description générée automatiquement">
            <a:extLst>
              <a:ext uri="{FF2B5EF4-FFF2-40B4-BE49-F238E27FC236}">
                <a16:creationId xmlns:a16="http://schemas.microsoft.com/office/drawing/2014/main" id="{4F503730-A66A-4C93-8E16-EA1FE44555E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23" y="1414127"/>
            <a:ext cx="2904004" cy="20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73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131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1707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25290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8AB919B-1A20-4D80-8660-5A319B79F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0975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464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476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89" y="4498566"/>
            <a:ext cx="7356749" cy="543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3937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3863" y="5252256"/>
            <a:ext cx="7356675" cy="39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Location of the </a:t>
            </a:r>
            <a:r>
              <a:rPr lang="fr-FR" dirty="0" err="1"/>
              <a:t>event</a:t>
            </a:r>
            <a:endParaRPr lang="fr-FR" dirty="0"/>
          </a:p>
        </p:txBody>
      </p:sp>
      <p:pic>
        <p:nvPicPr>
          <p:cNvPr id="22" name="Image 21" descr="Une image contenant dessin, alimentation, signe, chemise&#10;&#10;Description générée automatiquement">
            <a:extLst>
              <a:ext uri="{FF2B5EF4-FFF2-40B4-BE49-F238E27FC236}">
                <a16:creationId xmlns:a16="http://schemas.microsoft.com/office/drawing/2014/main" id="{CFCD637C-CDE1-4951-80B6-6C78481C6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23" y="2262025"/>
            <a:ext cx="2904004" cy="205324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2476" y="5651567"/>
            <a:ext cx="7358062" cy="3928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Date</a:t>
            </a:r>
          </a:p>
        </p:txBody>
      </p:sp>
      <p:pic>
        <p:nvPicPr>
          <p:cNvPr id="13" name="Image 12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558C8984-51C8-4C8F-BE3D-C069CCD29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89" y="483793"/>
            <a:ext cx="3621254" cy="1544113"/>
          </a:xfrm>
          <a:prstGeom prst="rect">
            <a:avLst/>
          </a:prstGeom>
        </p:spPr>
      </p:pic>
      <p:pic>
        <p:nvPicPr>
          <p:cNvPr id="14" name="Image 13" descr="Une image contenant neige, montagne, extérieur, camion&#10;&#10;Description générée automatiquement">
            <a:extLst>
              <a:ext uri="{FF2B5EF4-FFF2-40B4-BE49-F238E27FC236}">
                <a16:creationId xmlns:a16="http://schemas.microsoft.com/office/drawing/2014/main" id="{B8530F4F-0C86-438A-9579-3CEA0CFF6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864" y="483794"/>
            <a:ext cx="3706488" cy="1544112"/>
          </a:xfrm>
          <a:prstGeom prst="rect">
            <a:avLst/>
          </a:prstGeom>
        </p:spPr>
      </p:pic>
      <p:pic>
        <p:nvPicPr>
          <p:cNvPr id="15" name="Image 14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7EBFF5DC-8B50-40B9-940F-D2D95FA3A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546" y="483794"/>
            <a:ext cx="3622591" cy="154411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</p:spTree>
    <p:extLst>
      <p:ext uri="{BB962C8B-B14F-4D97-AF65-F5344CB8AC3E}">
        <p14:creationId xmlns:p14="http://schemas.microsoft.com/office/powerpoint/2010/main" val="2995568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85288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9941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872934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4" name="Image 3" descr="Une image contenant plante, arbre, vue, couvert&#10;&#10;Description générée automatiquement">
            <a:extLst>
              <a:ext uri="{FF2B5EF4-FFF2-40B4-BE49-F238E27FC236}">
                <a16:creationId xmlns:a16="http://schemas.microsoft.com/office/drawing/2014/main" id="{E81027A4-08F4-4061-B032-E6C1740B7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737" y="570998"/>
            <a:ext cx="4219400" cy="56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voie, train, herbe, montagne&#10;&#10;Description générée automatiquement">
            <a:extLst>
              <a:ext uri="{FF2B5EF4-FFF2-40B4-BE49-F238E27FC236}">
                <a16:creationId xmlns:a16="http://schemas.microsoft.com/office/drawing/2014/main" id="{0B4E3409-BE52-42E7-A5AD-FEEFB0C1C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981" y="561068"/>
            <a:ext cx="4190156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70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52544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97996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EAB04D-A830-4C1C-BB41-AFB6F6B4CC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41476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8AB919B-1A20-4D80-8660-5A319B79F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789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4" name="Image 3" descr="Une image contenant montagne, extérieur, train, pont&#10;&#10;Description générée automatiquement">
            <a:extLst>
              <a:ext uri="{FF2B5EF4-FFF2-40B4-BE49-F238E27FC236}">
                <a16:creationId xmlns:a16="http://schemas.microsoft.com/office/drawing/2014/main" id="{9E663506-EBEC-4F97-B419-008A11CC58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844" y="561068"/>
            <a:ext cx="4195293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53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96" y="274638"/>
            <a:ext cx="10972409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796" y="1600201"/>
            <a:ext cx="1097240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512833"/>
      </p:ext>
    </p:extLst>
  </p:cSld>
  <p:clrMapOvr>
    <a:masterClrMapping/>
  </p:clrMapOvr>
  <p:transition spd="slow" advClick="0" advTm="5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70323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03422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8AB919B-1A20-4D80-8660-5A319B79F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70812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476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89" y="4498566"/>
            <a:ext cx="7356749" cy="543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3937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3863" y="5252256"/>
            <a:ext cx="7356675" cy="39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Location of the </a:t>
            </a:r>
            <a:r>
              <a:rPr lang="fr-FR" dirty="0" err="1"/>
              <a:t>event</a:t>
            </a:r>
            <a:endParaRPr lang="fr-FR" dirty="0"/>
          </a:p>
        </p:txBody>
      </p:sp>
      <p:pic>
        <p:nvPicPr>
          <p:cNvPr id="22" name="Image 21" descr="Une image contenant dessin, alimentation, signe, chemise&#10;&#10;Description générée automatiquement">
            <a:extLst>
              <a:ext uri="{FF2B5EF4-FFF2-40B4-BE49-F238E27FC236}">
                <a16:creationId xmlns:a16="http://schemas.microsoft.com/office/drawing/2014/main" id="{CFCD637C-CDE1-4951-80B6-6C78481C6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23" y="2262025"/>
            <a:ext cx="2904004" cy="205324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2476" y="5651567"/>
            <a:ext cx="7358062" cy="3928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Date</a:t>
            </a:r>
          </a:p>
        </p:txBody>
      </p:sp>
      <p:pic>
        <p:nvPicPr>
          <p:cNvPr id="13" name="Image 12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558C8984-51C8-4C8F-BE3D-C069CCD29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89" y="483793"/>
            <a:ext cx="3621254" cy="1544113"/>
          </a:xfrm>
          <a:prstGeom prst="rect">
            <a:avLst/>
          </a:prstGeom>
        </p:spPr>
      </p:pic>
      <p:pic>
        <p:nvPicPr>
          <p:cNvPr id="14" name="Image 13" descr="Une image contenant neige, montagne, extérieur, camion&#10;&#10;Description générée automatiquement">
            <a:extLst>
              <a:ext uri="{FF2B5EF4-FFF2-40B4-BE49-F238E27FC236}">
                <a16:creationId xmlns:a16="http://schemas.microsoft.com/office/drawing/2014/main" id="{B8530F4F-0C86-438A-9579-3CEA0CFF6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864" y="483794"/>
            <a:ext cx="3706488" cy="1544112"/>
          </a:xfrm>
          <a:prstGeom prst="rect">
            <a:avLst/>
          </a:prstGeom>
        </p:spPr>
      </p:pic>
      <p:pic>
        <p:nvPicPr>
          <p:cNvPr id="15" name="Image 14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7EBFF5DC-8B50-40B9-940F-D2D95FA3A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546" y="483794"/>
            <a:ext cx="3622591" cy="154411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</p:spTree>
    <p:extLst>
      <p:ext uri="{BB962C8B-B14F-4D97-AF65-F5344CB8AC3E}">
        <p14:creationId xmlns:p14="http://schemas.microsoft.com/office/powerpoint/2010/main" val="1521809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24794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691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arbre, vue, couvert, train&#10;&#10;Description générée automatiquement">
            <a:extLst>
              <a:ext uri="{FF2B5EF4-FFF2-40B4-BE49-F238E27FC236}">
                <a16:creationId xmlns:a16="http://schemas.microsoft.com/office/drawing/2014/main" id="{4B046EEB-F414-4983-A558-783333515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829" y="561068"/>
            <a:ext cx="4195308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4" name="Image 3" descr="Une image contenant montagne, voie, herbe, train&#10;&#10;Description générée automatiquement">
            <a:extLst>
              <a:ext uri="{FF2B5EF4-FFF2-40B4-BE49-F238E27FC236}">
                <a16:creationId xmlns:a16="http://schemas.microsoft.com/office/drawing/2014/main" id="{1EC7D4AE-4FD2-4BF7-AEF9-797DBC69E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830" y="561068"/>
            <a:ext cx="4195308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4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6FAD6EA-10FB-4E78-9035-38CF409E84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63" y="3814042"/>
            <a:ext cx="11090274" cy="224385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5099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bâtiment, circuit, route&#10;&#10;Description générée automatiquement">
            <a:extLst>
              <a:ext uri="{FF2B5EF4-FFF2-40B4-BE49-F238E27FC236}">
                <a16:creationId xmlns:a16="http://schemas.microsoft.com/office/drawing/2014/main" id="{FA952338-AC4B-4DBC-843D-21C160929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1"/>
            <a:ext cx="11090274" cy="22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2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9" name="Image 8" descr="Une image contenant scène, route, voie, train&#10;&#10;Description générée automatiquement">
            <a:extLst>
              <a:ext uri="{FF2B5EF4-FFF2-40B4-BE49-F238E27FC236}">
                <a16:creationId xmlns:a16="http://schemas.microsoft.com/office/drawing/2014/main" id="{93D677D2-1B57-4732-BBF7-0EB9A0B53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1070" cy="22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3" name="Image 2" descr="Une image contenant extérieur, route, nature, montagne&#10;&#10;Description générée automatiquement">
            <a:extLst>
              <a:ext uri="{FF2B5EF4-FFF2-40B4-BE49-F238E27FC236}">
                <a16:creationId xmlns:a16="http://schemas.microsoft.com/office/drawing/2014/main" id="{B90F4FE7-2343-4B1B-9F28-88179B356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"/>
          <a:stretch/>
        </p:blipFill>
        <p:spPr>
          <a:xfrm>
            <a:off x="550863" y="3814042"/>
            <a:ext cx="11090274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00FB1D-7FB1-41CF-844E-1F3520F54467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03B26-BDC0-41C6-8DF3-C7F1E875F2C3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D9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7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D71CFA-D91E-4DEC-9100-F58C1A5438A0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2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EF508A04-686E-522E-2EA8-1AEF04990D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48" r:id="rId2"/>
    <p:sldLayoutId id="2147483749" r:id="rId3"/>
    <p:sldLayoutId id="21474837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B4D77F0-5933-45B0-AA52-E8EB8E988B1D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2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ABB84240-A581-3D5F-D7C6-AF23835D55E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6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12" r:id="rId2"/>
    <p:sldLayoutId id="2147483752" r:id="rId3"/>
    <p:sldLayoutId id="2147483755" r:id="rId4"/>
    <p:sldLayoutId id="2147483757" r:id="rId5"/>
    <p:sldLayoutId id="21474837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8D5DF2-A5D0-4C25-98AA-58BED10E5FAA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2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55B1D0C6-ADD4-42E0-721A-E809D05B09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66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0F6EAC-293B-419E-8979-A060C1AEF5C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CC25B36-022B-4EAD-AE28-86A5EEBE4D8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0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8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D71CFA-D91E-4DEC-9100-F58C1A5438A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Association mondiale de la Route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- World Road Association 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2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CAEB8D34-BEF8-E1ED-7FF5-27F8C901CB5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6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3">
          <p15:clr>
            <a:srgbClr val="F26B43"/>
          </p15:clr>
        </p15:guide>
        <p15:guide id="2" orient="horz" pos="413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0F6EAC-293B-419E-8979-A060C1AEF5C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CC25B36-022B-4EAD-AE28-86A5EEBE4D8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9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3" Type="http://schemas.openxmlformats.org/officeDocument/2006/relationships/hyperlink" Target="https://www.piarc.org/es/actividades/Catalogo-informes-tecnicos-PIARC/informes-tecnicos-PIARC-ciclo-2012-2015" TargetMode="External"/><Relationship Id="rId7" Type="http://schemas.openxmlformats.org/officeDocument/2006/relationships/image" Target="../media/image33.png"/><Relationship Id="rId2" Type="http://schemas.openxmlformats.org/officeDocument/2006/relationships/hyperlink" Target="https://www.piarc.org/es/actividades/Catalogo-informes-tecnicos-PIARC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hyperlink" Target="https://www.piarc.org/es/actividades/Catalogo-informes-tecnicos-PIARC/Informes-Tecnicos-PIARC-Ciclo-2020-2023" TargetMode="External"/><Relationship Id="rId4" Type="http://schemas.openxmlformats.org/officeDocument/2006/relationships/hyperlink" Target="https://www.piarc.org/es/actividades/Catalogo-informes-tecnicos-PIARC/Informes-Tecnicos-PIARC-Ciclo-2016-2019" TargetMode="External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arc.org/es/actividades/Catalogo-informes-tecnicos-PIARC/Informes-Tecnicos-PIARC-Ciclo-2020-2023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piarc.org/es/actividades/Diccionario-Vial-Terminologia-Transporte-Carretera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arc.org/es/actividades/Revista-Routes-Roads" TargetMode="External"/><Relationship Id="rId2" Type="http://schemas.openxmlformats.org/officeDocument/2006/relationships/hyperlink" Target="https://routesroadsmag.piarc.org/es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s://tunnelsmanual.piarc.org/es" TargetMode="External"/><Relationship Id="rId7" Type="http://schemas.openxmlformats.org/officeDocument/2006/relationships/image" Target="../media/image46.png"/><Relationship Id="rId2" Type="http://schemas.openxmlformats.org/officeDocument/2006/relationships/hyperlink" Target="https://disaster-management.piarc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no-its.piarc.org/es" TargetMode="External"/><Relationship Id="rId11" Type="http://schemas.openxmlformats.org/officeDocument/2006/relationships/image" Target="../media/image50.png"/><Relationship Id="rId5" Type="http://schemas.openxmlformats.org/officeDocument/2006/relationships/hyperlink" Target="https://road-asset.piarc.org/en" TargetMode="External"/><Relationship Id="rId10" Type="http://schemas.openxmlformats.org/officeDocument/2006/relationships/image" Target="../media/image49.png"/><Relationship Id="rId4" Type="http://schemas.openxmlformats.org/officeDocument/2006/relationships/hyperlink" Target="https://roadsafety.piarc.org/es" TargetMode="External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piarc.org/es/PIARC-Base-Conocimiento-Carreteras-y-Transporte-Por-Carretera/Infraestructura-Vial-Resiliente/Tuneles-Carretera-Explotacion/software-qram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arc.org/en/PIARC-Association-Roads-and-Road-Transportation/General-Secretariat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roceedings-calgary2022.piarc.org/es/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roceedings-abudhabi2019.piarc.org/es/index.htm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www.piarc.org/es/actividades/Congreso-Mundial-Carreteras-Asociacion-Mundial-Carreteras/XXVII-Congreso-Mundial-Carretera-Praga-2023" TargetMode="Externa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arc.org/es/PIARC-Asociacion-Carreteras-y-Transporte-PorCarretera/organizacion/referencia-documentos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tiff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BA6D8FB-00DF-4A1E-B856-240D71FDBE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476" y="4019973"/>
            <a:ext cx="7356749" cy="52322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7C1DFE-55E4-4100-AF9A-6EA9658A1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A40FF6-CFA7-47E8-9805-AC3D6988B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Introducción a PIARC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5BB5CF-0B68-4166-A6CC-5AA2934B23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err="1"/>
              <a:t>Noviembre </a:t>
            </a:r>
            <a:r>
              <a:rPr lang="fr-FR" dirty="0"/>
              <a:t>de 2022</a:t>
            </a:r>
          </a:p>
        </p:txBody>
      </p:sp>
    </p:spTree>
    <p:extLst>
      <p:ext uri="{BB962C8B-B14F-4D97-AF65-F5344CB8AC3E}">
        <p14:creationId xmlns:p14="http://schemas.microsoft.com/office/powerpoint/2010/main" val="19932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544CB-DEE3-4EEA-A2B1-1F7E5A30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Muchos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informes de PIARC</a:t>
            </a:r>
            <a:br>
              <a:rPr lang="en-US" altLang="en-US" sz="5400" kern="0" dirty="0">
                <a:latin typeface="Arial Narrow"/>
                <a:ea typeface="ＭＳ Ｐゴシック" pitchFamily="34" charset="-128"/>
                <a:cs typeface="Arial Narrow"/>
              </a:rPr>
            </a:b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3CE8C9-8473-4A57-8702-06067F3050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06603" y="1327452"/>
            <a:ext cx="6436819" cy="4718505"/>
          </a:xfrm>
        </p:spPr>
        <p:txBody>
          <a:bodyPr/>
          <a:lstStyle/>
          <a:p>
            <a:pPr marL="0" indent="0">
              <a:buNone/>
            </a:pP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Archivos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pdf descargables</a:t>
            </a:r>
          </a:p>
          <a:p>
            <a:pPr marL="0" indent="0">
              <a:buNone/>
            </a:pP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Disponible de forma gratuita en </a:t>
            </a:r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  <a:hlinkClick r:id="rId2" tooltip="Catálogo de informes técnico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www.piarc.org</a:t>
            </a:r>
            <a:endParaRPr lang="fr-FR" altLang="ja-JP" b="1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fr-FR" altLang="ja-JP" b="1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  <a:hlinkClick r:id="rId3" tooltip="Publicaciones de PIARC del ciclo de trabajo 2012 - 20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Ciclo 2012-2015</a:t>
            </a:r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</a:rPr>
              <a:t>:</a:t>
            </a:r>
          </a:p>
          <a:p>
            <a:pPr lvl="1"/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Los Comités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Técnicos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elaboraron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 40 informes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técnicos</a:t>
            </a:r>
            <a:endParaRPr lang="fr-FR" altLang="ja-JP" b="1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  <a:hlinkClick r:id="rId4" tooltip="Publicaciones de PIARC del ciclo de trabajo 2016 - 2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Ciclo 2016-2019</a:t>
            </a:r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</a:rPr>
              <a:t>:</a:t>
            </a:r>
          </a:p>
          <a:p>
            <a:pPr lvl="1"/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46 informes</a:t>
            </a:r>
          </a:p>
          <a:p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  <a:hlinkClick r:id="rId5" tooltip="Publicaciones de PIARC del ciclo de trabajo 2020 - 20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Ciclo 2020-2023</a:t>
            </a:r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</a:rPr>
              <a:t>:</a:t>
            </a:r>
          </a:p>
          <a:p>
            <a:pPr lvl="1"/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Ya hay 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33 nuevos informes</a:t>
            </a:r>
          </a:p>
          <a:p>
            <a:pPr lvl="1"/>
            <a:endParaRPr lang="fr-FR" altLang="ja-JP" dirty="0">
              <a:solidFill>
                <a:srgbClr val="154576"/>
              </a:solidFill>
              <a:latin typeface="Arial Narrow"/>
              <a:cs typeface="Arial Narrow"/>
            </a:endParaRPr>
          </a:p>
        </p:txBody>
      </p:sp>
      <p:pic>
        <p:nvPicPr>
          <p:cNvPr id="7" name="Picture 5" descr="W:\PUBLICATIONS\PRESENTATION AIPCR\Presentations 2012\WEBTM-2012R01EN.png">
            <a:extLst>
              <a:ext uri="{FF2B5EF4-FFF2-40B4-BE49-F238E27FC236}">
                <a16:creationId xmlns:a16="http://schemas.microsoft.com/office/drawing/2014/main" id="{8DB97A60-5BF6-4FDE-81B2-B8E8FDCF9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1008" y="1327453"/>
            <a:ext cx="1800220" cy="255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ahyp="http://schemas.microsoft.com/office/drawing/2018/hyperlinkcolor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ahyp="http://schemas.microsoft.com/office/drawing/2018/hyperlinkcolor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5576B8-2CA4-471D-A199-24CC13ABC7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251" y="3245985"/>
            <a:ext cx="1898053" cy="26889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1A289D-FE3B-4D4C-9D7B-3AE98E21CA2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772" y="4004469"/>
            <a:ext cx="1721706" cy="24390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82ACEFE-1BB5-40D3-8F2C-6C3BB28B3EF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31" y="1818906"/>
            <a:ext cx="1803700" cy="24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1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7EB1B8-3219-40BA-80CD-93443FD6B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4456" y="1224644"/>
            <a:ext cx="1654081" cy="2338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C1B91B-ED43-4C62-B99E-1BF54E07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6"/>
            <a:ext cx="11097491" cy="617568"/>
          </a:xfrm>
        </p:spPr>
        <p:txBody>
          <a:bodyPr/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Publicaciones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recientes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de PIARC (&gt; 1 por mes)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32468ABC-58C3-45F7-A6B9-A9E27188F754}"/>
              </a:ext>
            </a:extLst>
          </p:cNvPr>
          <p:cNvSpPr txBox="1">
            <a:spLocks/>
          </p:cNvSpPr>
          <p:nvPr/>
        </p:nvSpPr>
        <p:spPr>
          <a:xfrm>
            <a:off x="240406" y="1279302"/>
            <a:ext cx="7062216" cy="48357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9D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9D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9D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9D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9D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Mejora de la resistencia de los túneles de carretera, teniendo en cuenta la seguridad y la disponibilidad - Revisión bibliográfica de PIARC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Cómo los países emprenden proyectos bien preparados: Un análisis de diez países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Libro de datos sobre la nieve y el hielo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Buenas prácticas en la financiación de infraestructuras viarias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Diversidad y gestión del talento en las administraciones de </a:t>
            </a:r>
            <a:r>
              <a:rPr lang="en-US" sz="2000" dirty="0">
                <a:solidFill>
                  <a:srgbClr val="00457C"/>
                </a:solidFill>
              </a:rPr>
              <a:t>    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transporte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 ¿el camino hacia el éxito?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La ecologización del transporte de mercancías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Uso de materiales reciclados en los pavimentos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Muchos más en los próximos meses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A3A26C-AA15-4488-87DE-8A2AE54F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003" y="1500335"/>
            <a:ext cx="1760742" cy="2338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C90E959-0EAC-47E0-86D5-CE005DB44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3170" y="3227839"/>
            <a:ext cx="1654081" cy="233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3AC5CD0-E0FB-4C8D-B562-767C7028E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4714" y="4115019"/>
            <a:ext cx="1759660" cy="233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FB9E1D-498C-42F8-A383-7C931B6C9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412" y="3757054"/>
            <a:ext cx="1826164" cy="25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8D211CA-66D1-4833-9A30-C23F1804833B}"/>
              </a:ext>
            </a:extLst>
          </p:cNvPr>
          <p:cNvSpPr txBox="1"/>
          <p:nvPr/>
        </p:nvSpPr>
        <p:spPr>
          <a:xfrm>
            <a:off x="150773" y="5965609"/>
            <a:ext cx="6126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8" tooltip="Publicaciones de PIARC del ciclo de trabajo 2020 - 20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https://www.piarc.org/es/actividades/Catalogo-informes-tecnicos-PIARC/Informes-Tecnicos-PIARC-Ciclo-2020-2023</a:t>
            </a:r>
            <a:endParaRPr kumimoji="0" lang="fr-FR" sz="1400" b="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09D8264-2D76-4ACA-A57A-DAE1BA87C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5128" y="1979931"/>
            <a:ext cx="1826164" cy="258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3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AB829-1453-426A-8E23-99E134B9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Diccionario vial en línea</a:t>
            </a:r>
            <a:br>
              <a:rPr lang="en-GB" altLang="ja-JP" sz="8800" kern="0" dirty="0">
                <a:latin typeface="Arial Narrow"/>
                <a:cs typeface="Arial Narrow"/>
              </a:rPr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C4DA7A-06E3-4BD7-BE5D-57436A23D4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9041" y="1327868"/>
            <a:ext cx="6143223" cy="4701784"/>
          </a:xfrm>
        </p:spPr>
        <p:txBody>
          <a:bodyPr/>
          <a:lstStyle/>
          <a:p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Diccionario 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técnico de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términos 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viales</a:t>
            </a:r>
          </a:p>
          <a:p>
            <a:r>
              <a:rPr lang="en-US" b="1" dirty="0">
                <a:solidFill>
                  <a:srgbClr val="154576"/>
                </a:solidFill>
                <a:latin typeface="Arial Narrow"/>
                <a:cs typeface="Arial Narrow"/>
              </a:rPr>
              <a:t>Principalmente: Inglés, francés, español</a:t>
            </a:r>
          </a:p>
          <a:p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  <a:hlinkClick r:id="rId2" tooltip="Diccionario Vial PIAR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línea, de forma gratuita</a:t>
            </a:r>
            <a:endParaRPr lang="fr-FR" altLang="ja-JP" b="1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r>
              <a:rPr lang="en-US" dirty="0">
                <a:solidFill>
                  <a:srgbClr val="154576"/>
                </a:solidFill>
                <a:latin typeface="Arial Narrow"/>
                <a:cs typeface="Arial Narrow"/>
              </a:rPr>
              <a:t>Así como:</a:t>
            </a:r>
          </a:p>
          <a:p>
            <a:pPr lvl="1"/>
            <a:r>
              <a:rPr lang="fr-FR" dirty="0" err="1">
                <a:solidFill>
                  <a:srgbClr val="154576"/>
                </a:solidFill>
                <a:latin typeface="Arial Narrow"/>
              </a:rPr>
              <a:t>Chino </a:t>
            </a:r>
            <a:r>
              <a:rPr lang="fr-FR" dirty="0">
                <a:solidFill>
                  <a:srgbClr val="154576"/>
                </a:solidFill>
                <a:latin typeface="Arial Narrow"/>
              </a:rPr>
              <a:t>51%</a:t>
            </a:r>
          </a:p>
          <a:p>
            <a:pPr lvl="1"/>
            <a:r>
              <a:rPr lang="fr-FR" dirty="0" err="1">
                <a:solidFill>
                  <a:srgbClr val="154576"/>
                </a:solidFill>
                <a:latin typeface="Arial Narrow"/>
              </a:rPr>
              <a:t>Estonio </a:t>
            </a:r>
            <a:r>
              <a:rPr lang="fr-FR" dirty="0">
                <a:solidFill>
                  <a:srgbClr val="154576"/>
                </a:solidFill>
                <a:latin typeface="Arial Narrow"/>
              </a:rPr>
              <a:t>41%</a:t>
            </a:r>
          </a:p>
          <a:p>
            <a:pPr lvl="1"/>
            <a:r>
              <a:rPr lang="fr-FR" dirty="0" err="1">
                <a:solidFill>
                  <a:srgbClr val="154576"/>
                </a:solidFill>
                <a:latin typeface="Arial Narrow"/>
              </a:rPr>
              <a:t>Japonés </a:t>
            </a:r>
            <a:r>
              <a:rPr lang="fr-FR" dirty="0">
                <a:solidFill>
                  <a:srgbClr val="154576"/>
                </a:solidFill>
                <a:latin typeface="Arial Narrow"/>
              </a:rPr>
              <a:t>84%</a:t>
            </a:r>
          </a:p>
          <a:p>
            <a:pPr lvl="1"/>
            <a:r>
              <a:rPr lang="fr-FR" dirty="0">
                <a:solidFill>
                  <a:srgbClr val="154576"/>
                </a:solidFill>
                <a:latin typeface="Arial Narrow"/>
              </a:rPr>
              <a:t>Holandés 100%</a:t>
            </a:r>
          </a:p>
          <a:p>
            <a:pPr lvl="1"/>
            <a:r>
              <a:rPr lang="fr-FR" dirty="0">
                <a:solidFill>
                  <a:srgbClr val="154576"/>
                </a:solidFill>
                <a:latin typeface="Arial Narrow"/>
              </a:rPr>
              <a:t>Farsi 78%</a:t>
            </a:r>
          </a:p>
          <a:p>
            <a:pPr lvl="1"/>
            <a:r>
              <a:rPr lang="fr-FR" dirty="0">
                <a:solidFill>
                  <a:srgbClr val="154576"/>
                </a:solidFill>
                <a:latin typeface="Arial Narrow"/>
              </a:rPr>
              <a:t>Polaco 45%</a:t>
            </a:r>
          </a:p>
          <a:p>
            <a:r>
              <a:rPr lang="en-US" dirty="0">
                <a:solidFill>
                  <a:srgbClr val="154576"/>
                </a:solidFill>
                <a:latin typeface="Arial Narrow"/>
                <a:cs typeface="Arial Narrow"/>
              </a:rPr>
              <a:t>Y muchos </a:t>
            </a:r>
            <a:r>
              <a:rPr lang="en-US" dirty="0" err="1">
                <a:solidFill>
                  <a:srgbClr val="154576"/>
                </a:solidFill>
                <a:latin typeface="Arial Narrow"/>
                <a:cs typeface="Arial Narrow"/>
              </a:rPr>
              <a:t>otros</a:t>
            </a:r>
            <a:r>
              <a:rPr lang="en-US" dirty="0">
                <a:solidFill>
                  <a:srgbClr val="154576"/>
                </a:solidFill>
                <a:latin typeface="Arial Narrow"/>
                <a:cs typeface="Arial Narrow"/>
              </a:rPr>
              <a:t> </a:t>
            </a:r>
            <a:r>
              <a:rPr lang="en-US" dirty="0" err="1">
                <a:solidFill>
                  <a:srgbClr val="154576"/>
                </a:solidFill>
                <a:latin typeface="Arial Narrow"/>
                <a:cs typeface="Arial Narrow"/>
              </a:rPr>
              <a:t>idiomas</a:t>
            </a:r>
            <a:endParaRPr lang="en-US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61224F-E0BC-4836-8EE2-39E2E54D81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152" y="3280637"/>
            <a:ext cx="6406986" cy="2970288"/>
          </a:xfrm>
          <a:prstGeom prst="rect">
            <a:avLst/>
          </a:prstGeom>
          <a:solidFill>
            <a:srgbClr val="000066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5" descr="cdrom dico">
            <a:extLst>
              <a:ext uri="{FF2B5EF4-FFF2-40B4-BE49-F238E27FC236}">
                <a16:creationId xmlns:a16="http://schemas.microsoft.com/office/drawing/2014/main" id="{65946E3A-FF61-44DF-9D60-DC6506B54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606" y="1062997"/>
            <a:ext cx="1665705" cy="16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hyp="http://schemas.microsoft.com/office/drawing/2018/hyperlinkcolor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ahyp="http://schemas.microsoft.com/office/drawing/2018/hyperlinkcolor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ouv dico">
            <a:extLst>
              <a:ext uri="{FF2B5EF4-FFF2-40B4-BE49-F238E27FC236}">
                <a16:creationId xmlns:a16="http://schemas.microsoft.com/office/drawing/2014/main" id="{A1772224-2CA1-4BFE-B581-56C9BA0A9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260" y="1026859"/>
            <a:ext cx="1412913" cy="17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hyp="http://schemas.microsoft.com/office/drawing/2018/hyperlinkcolor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ahyp="http://schemas.microsoft.com/office/drawing/2018/hyperlinkcolor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13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AB829-1453-426A-8E23-99E134B9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Revista </a:t>
            </a:r>
            <a:r>
              <a:rPr lang="en-US" altLang="ja-JP" sz="3600" i="1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Routes / Roads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C4DA7A-06E3-4BD7-BE5D-57436A23D4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7" y="1425262"/>
            <a:ext cx="7121346" cy="4826699"/>
          </a:xfrm>
        </p:spPr>
        <p:txBody>
          <a:bodyPr/>
          <a:lstStyle/>
          <a:p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Nuestra revista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trimestral</a:t>
            </a:r>
          </a:p>
          <a:p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Los artículos cubren los temas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emergentes 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de la carretera y el transporte por carretera</a:t>
            </a:r>
          </a:p>
          <a:p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Inglés, francés y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español</a:t>
            </a:r>
            <a:endParaRPr lang="fr-FR" altLang="ja-JP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Distribución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impresa 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y en línea</a:t>
            </a:r>
          </a:p>
          <a:p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5.700 ejemplares,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lectores 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en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más de 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140 países</a:t>
            </a:r>
          </a:p>
          <a:p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Versiones en línea:</a:t>
            </a:r>
          </a:p>
          <a:p>
            <a:pPr lvl="1"/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  <a:hlinkClick r:id="rId2" tooltip="ROUTES/ROADS Revis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routesroadsmag.piarc.org</a:t>
            </a:r>
            <a:endParaRPr lang="fr-FR" altLang="ja-JP" b="1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lvl="1"/>
            <a:r>
              <a:rPr lang="en-US" altLang="ja-JP" b="1" dirty="0">
                <a:solidFill>
                  <a:srgbClr val="ED9D00"/>
                </a:solidFill>
                <a:latin typeface="Arial Narrow"/>
                <a:hlinkClick r:id="rId3" tooltip="Revista ROUTES/ROAD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https://www.piarc.org/es/actividades/Revista-Routes-Roads</a:t>
            </a:r>
            <a:endParaRPr lang="en-US" altLang="ja-JP" b="1" dirty="0">
              <a:solidFill>
                <a:srgbClr val="ED9D00"/>
              </a:solidFill>
              <a:latin typeface="Arial Narrow"/>
            </a:endParaRPr>
          </a:p>
          <a:p>
            <a:endParaRPr lang="fr-FR" altLang="ja-JP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" name="Picture 28">
            <a:extLst>
              <a:ext uri="{FF2B5EF4-FFF2-40B4-BE49-F238E27FC236}">
                <a16:creationId xmlns:a16="http://schemas.microsoft.com/office/drawing/2014/main" id="{1ABFF4A2-31DF-4FD5-925A-EAD403BE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53665" y="3931178"/>
            <a:ext cx="3197647" cy="2048820"/>
          </a:xfrm>
          <a:prstGeom prst="rect">
            <a:avLst/>
          </a:prstGeom>
          <a:noFill/>
          <a:ln>
            <a:solidFill>
              <a:srgbClr val="FFFFFF">
                <a:lumMod val="85000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14="http://schemas.microsoft.com/office/powerpoint/2010/main" xmlns:ahyp="http://schemas.microsoft.com/office/drawing/2018/hyperlinkcolor" xmlns:a16="http://schemas.microsoft.com/office/drawing/2014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AEAFC1-FC2B-7AA6-4251-232B91043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0038" y="520838"/>
            <a:ext cx="2283514" cy="322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80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AB829-1453-426A-8E23-99E134B9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Manuales 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en línea: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fácil acceso al conocimiento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C4DA7A-06E3-4BD7-BE5D-57436A23D4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7874" y="1399175"/>
            <a:ext cx="7291601" cy="5038754"/>
          </a:xfrm>
        </p:spPr>
        <p:txBody>
          <a:bodyPr/>
          <a:lstStyle/>
          <a:p>
            <a:r>
              <a:rPr lang="fr-FR" sz="2600" b="1" dirty="0">
                <a:latin typeface="Arial Narrow"/>
                <a:cs typeface="Arial Narrow"/>
              </a:rPr>
              <a:t>Cinco </a:t>
            </a:r>
            <a:r>
              <a:rPr lang="fr-FR" sz="2600" b="1" dirty="0" err="1">
                <a:latin typeface="Arial Narrow"/>
                <a:cs typeface="Arial Narrow"/>
              </a:rPr>
              <a:t>manuales </a:t>
            </a:r>
            <a:r>
              <a:rPr lang="fr-FR" sz="2600" b="1" dirty="0">
                <a:latin typeface="Arial Narrow"/>
                <a:cs typeface="Arial Narrow"/>
              </a:rPr>
              <a:t>en línea:</a:t>
            </a:r>
          </a:p>
          <a:p>
            <a:pPr lvl="1"/>
            <a:r>
              <a:rPr lang="fr-FR" altLang="ja-JP" sz="2200" dirty="0">
                <a:solidFill>
                  <a:srgbClr val="ED9D00"/>
                </a:solidFill>
                <a:latin typeface="Arial Narrow"/>
                <a:cs typeface="Arial Narrow"/>
                <a:hlinkClick r:id="rId2" tooltip="Manual Gestión de catástrof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Gestión de </a:t>
            </a:r>
            <a:r>
              <a:rPr lang="fr-FR" altLang="ja-JP" sz="2200" dirty="0" err="1">
                <a:solidFill>
                  <a:srgbClr val="ED9D00"/>
                </a:solidFill>
                <a:latin typeface="Arial Narrow"/>
                <a:cs typeface="Arial Narrow"/>
                <a:hlinkClick r:id="rId2" tooltip="Manual Gestión de catástrof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catástrofes </a:t>
            </a:r>
            <a:r>
              <a:rPr lang="fr-FR" altLang="ja-JP" sz="2200" dirty="0">
                <a:solidFill>
                  <a:srgbClr val="ED9D00"/>
                </a:solidFill>
                <a:latin typeface="Arial Narrow"/>
                <a:cs typeface="Arial Narrow"/>
                <a:hlinkClick r:id="rId2" tooltip="Manual Gestión de catástrof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(2022)</a:t>
            </a:r>
            <a:endParaRPr lang="fr-FR" altLang="ja-JP" sz="2200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lvl="1"/>
            <a:r>
              <a:rPr lang="fr-FR" sz="2200" dirty="0">
                <a:solidFill>
                  <a:srgbClr val="ED9D00"/>
                </a:solidFill>
                <a:latin typeface="Arial Narrow"/>
                <a:cs typeface="Arial Narrow"/>
                <a:hlinkClick r:id="rId3" tooltip="Manual Operaciones de túneles de carrete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Operaciones de túneles de carretera (2019)</a:t>
            </a:r>
            <a:endParaRPr lang="fr-FR" sz="2200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lvl="1"/>
            <a:r>
              <a:rPr lang="fr-FR" sz="2200" dirty="0" err="1">
                <a:solidFill>
                  <a:srgbClr val="ED9D00"/>
                </a:solidFill>
                <a:latin typeface="Arial Narrow"/>
                <a:cs typeface="Arial Narrow"/>
                <a:hlinkClick r:id="rId4" tooltip="Manual Seguridad vi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Seguridad </a:t>
            </a:r>
            <a:r>
              <a:rPr lang="fr-FR" sz="2200" dirty="0">
                <a:solidFill>
                  <a:srgbClr val="ED9D00"/>
                </a:solidFill>
                <a:latin typeface="Arial Narrow"/>
                <a:cs typeface="Arial Narrow"/>
                <a:hlinkClick r:id="rId4" tooltip="Manual Seguridad vi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vial (2019)</a:t>
            </a:r>
            <a:endParaRPr lang="fr-FR" sz="2200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lvl="1"/>
            <a:r>
              <a:rPr lang="fr-FR" sz="2200" dirty="0">
                <a:solidFill>
                  <a:srgbClr val="ED9D00"/>
                </a:solidFill>
                <a:latin typeface="Arial Narrow"/>
                <a:cs typeface="Arial Narrow"/>
                <a:hlinkClick r:id="rId5" tooltip="Manual Gestión de activos de carreter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Gestión de activos de carreteras (2019)</a:t>
            </a:r>
            <a:endParaRPr lang="fr-FR" sz="2200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lvl="1"/>
            <a:r>
              <a:rPr lang="fr-FR" sz="2200" dirty="0" err="1">
                <a:solidFill>
                  <a:srgbClr val="ED9D00"/>
                </a:solidFill>
                <a:latin typeface="Arial Narrow"/>
                <a:cs typeface="Arial Narrow"/>
                <a:hlinkClick r:id="rId6" tooltip="Manual Explotación de la red de carreteras y S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Explotación de </a:t>
            </a:r>
            <a:r>
              <a:rPr lang="fr-FR" sz="2200" dirty="0">
                <a:solidFill>
                  <a:srgbClr val="ED9D00"/>
                </a:solidFill>
                <a:latin typeface="Arial Narrow"/>
                <a:cs typeface="Arial Narrow"/>
                <a:hlinkClick r:id="rId6" tooltip="Manual Explotación de la red de carreteras y S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red de carreteras y STI (2015)</a:t>
            </a:r>
            <a:endParaRPr lang="fr-FR" sz="2200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r>
              <a:rPr lang="en-US" sz="2600" b="1" dirty="0">
                <a:latin typeface="Arial Narrow"/>
                <a:cs typeface="Arial Narrow"/>
              </a:rPr>
              <a:t>Fácil y atractivo de usar:</a:t>
            </a:r>
          </a:p>
          <a:p>
            <a:pPr lvl="1"/>
            <a:r>
              <a:rPr lang="en-US" sz="2200" dirty="0">
                <a:latin typeface="Arial Narrow"/>
                <a:cs typeface="Arial Narrow"/>
              </a:rPr>
              <a:t>Gratis</a:t>
            </a:r>
          </a:p>
          <a:p>
            <a:pPr lvl="1"/>
            <a:r>
              <a:rPr lang="en-US" sz="2200" dirty="0">
                <a:latin typeface="Arial Narrow"/>
                <a:cs typeface="Arial Narrow"/>
              </a:rPr>
              <a:t>Los principios clave de cada uno de los temas se incluyen y discuten en las secciones</a:t>
            </a:r>
          </a:p>
          <a:p>
            <a:pPr lvl="1"/>
            <a:r>
              <a:rPr lang="en-US" sz="2200" dirty="0">
                <a:latin typeface="Arial Narrow"/>
                <a:cs typeface="Arial Narrow"/>
              </a:rPr>
              <a:t>Estudios de casos y enlaces a material técnico detallado y otras referencias</a:t>
            </a:r>
          </a:p>
          <a:p>
            <a:pPr lvl="1"/>
            <a:r>
              <a:rPr lang="en-US" sz="2200" dirty="0">
                <a:latin typeface="Arial Narrow"/>
                <a:cs typeface="Arial Narrow"/>
              </a:rPr>
              <a:t>Se puede descargar e imprimir por capítulos</a:t>
            </a:r>
            <a:endParaRPr lang="fr-FR" altLang="ja-JP" sz="2200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1DC7EBA-9B68-4687-B40B-443BAE7F1F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516" y="1277602"/>
            <a:ext cx="3555970" cy="1496413"/>
          </a:xfrm>
          <a:prstGeom prst="rect">
            <a:avLst/>
          </a:prstGeom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176F7D-FC7D-4D06-B5D2-E5EF0E7B59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834" y="2339247"/>
            <a:ext cx="3942754" cy="1673416"/>
          </a:xfrm>
          <a:prstGeom prst="rect">
            <a:avLst/>
          </a:prstGeom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296D698-6DC3-428F-9CF3-21624962B1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397" y="3072889"/>
            <a:ext cx="3617065" cy="1588028"/>
          </a:xfrm>
          <a:prstGeom prst="rect">
            <a:avLst/>
          </a:prstGeom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4CB72F-EEE0-410B-A2A3-155D40489FE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372" y="3866903"/>
            <a:ext cx="3942754" cy="1753558"/>
          </a:xfrm>
          <a:prstGeom prst="rect">
            <a:avLst/>
          </a:prstGeom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7D6A4E1-92D1-97EB-6ADF-26E3875B431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6422" y="4642239"/>
            <a:ext cx="3627927" cy="1753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08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AB829-1453-426A-8E23-99E134B9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Softwares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C4DA7A-06E3-4BD7-BE5D-57436A23D4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4200" y="1399175"/>
            <a:ext cx="7255011" cy="5038754"/>
          </a:xfrm>
        </p:spPr>
        <p:txBody>
          <a:bodyPr/>
          <a:lstStyle/>
          <a:p>
            <a:r>
              <a:rPr lang="fr-FR" b="1" dirty="0">
                <a:latin typeface="Arial Narrow"/>
                <a:cs typeface="Arial Narrow"/>
              </a:rPr>
              <a:t>HDM-4</a:t>
            </a:r>
          </a:p>
          <a:p>
            <a:pPr lvl="1"/>
            <a:r>
              <a:rPr lang="en-US" dirty="0">
                <a:latin typeface="Arial Narrow"/>
              </a:rPr>
              <a:t>La herramienta principal para el análisis, la planificación, la gestión y la evaluación del mantenimiento de las carreteras, las mejoras y las decisiones de inversión</a:t>
            </a:r>
          </a:p>
          <a:p>
            <a:pPr lvl="1"/>
            <a:r>
              <a:rPr lang="fr-FR" dirty="0" err="1">
                <a:latin typeface="Arial Narrow"/>
              </a:rPr>
              <a:t>Desarrollado</a:t>
            </a:r>
            <a:r>
              <a:rPr lang="fr-FR" dirty="0">
                <a:latin typeface="Arial Narrow"/>
              </a:rPr>
              <a:t> con </a:t>
            </a:r>
            <a:r>
              <a:rPr lang="fr-FR" dirty="0" err="1">
                <a:latin typeface="Arial Narrow"/>
              </a:rPr>
              <a:t>numerosos</a:t>
            </a:r>
            <a:r>
              <a:rPr lang="fr-FR" dirty="0">
                <a:latin typeface="Arial Narrow"/>
              </a:rPr>
              <a:t> </a:t>
            </a:r>
            <a:r>
              <a:rPr lang="fr-FR" dirty="0" err="1">
                <a:latin typeface="Arial Narrow"/>
              </a:rPr>
              <a:t>actores</a:t>
            </a:r>
            <a:r>
              <a:rPr lang="fr-FR" dirty="0">
                <a:latin typeface="Arial Narrow"/>
              </a:rPr>
              <a:t> del </a:t>
            </a:r>
            <a:r>
              <a:rPr lang="fr-FR" dirty="0" err="1">
                <a:latin typeface="Arial Narrow"/>
              </a:rPr>
              <a:t>sector</a:t>
            </a:r>
            <a:endParaRPr lang="fr-FR" dirty="0">
              <a:latin typeface="Arial Narrow"/>
            </a:endParaRPr>
          </a:p>
          <a:p>
            <a:pPr lvl="1"/>
            <a:r>
              <a:rPr lang="fr-FR" dirty="0">
                <a:latin typeface="Arial Narrow"/>
              </a:rPr>
              <a:t>Distribuido </a:t>
            </a:r>
            <a:r>
              <a:rPr lang="fr-FR" dirty="0" err="1">
                <a:latin typeface="Arial Narrow"/>
              </a:rPr>
              <a:t>a través de HDMGlobal</a:t>
            </a:r>
            <a:br>
              <a:rPr lang="fr-FR" dirty="0">
                <a:latin typeface="Arial Narrow"/>
              </a:rPr>
            </a:br>
            <a:endParaRPr lang="fr-FR" dirty="0">
              <a:latin typeface="Arial Narrow"/>
              <a:cs typeface="Arial Narrow"/>
            </a:endParaRPr>
          </a:p>
          <a:p>
            <a:r>
              <a:rPr lang="fr-FR" sz="2600" b="1" dirty="0">
                <a:latin typeface="Arial Narrow"/>
                <a:cs typeface="Arial Narrow"/>
              </a:rPr>
              <a:t>DG-QRAM</a:t>
            </a:r>
          </a:p>
          <a:p>
            <a:pPr lvl="1"/>
            <a:r>
              <a:rPr lang="fr-FR" dirty="0">
                <a:latin typeface="Arial Narrow"/>
              </a:rPr>
              <a:t>Herramienta para la </a:t>
            </a:r>
            <a:r>
              <a:rPr lang="fr-FR" dirty="0" err="1">
                <a:latin typeface="Arial Narrow"/>
              </a:rPr>
              <a:t>gestión del </a:t>
            </a:r>
            <a:r>
              <a:rPr lang="fr-FR" dirty="0">
                <a:latin typeface="Arial Narrow"/>
              </a:rPr>
              <a:t>transporte de </a:t>
            </a:r>
            <a:r>
              <a:rPr lang="fr-FR" dirty="0" err="1">
                <a:latin typeface="Arial Narrow"/>
              </a:rPr>
              <a:t>mercancías peligrosas </a:t>
            </a:r>
            <a:r>
              <a:rPr lang="fr-FR" dirty="0">
                <a:latin typeface="Arial Narrow"/>
              </a:rPr>
              <a:t>en túneles</a:t>
            </a:r>
            <a:endParaRPr lang="en-US" dirty="0">
              <a:latin typeface="Arial Narrow"/>
            </a:endParaRPr>
          </a:p>
          <a:p>
            <a:pPr lvl="1"/>
            <a:r>
              <a:rPr lang="fr-FR" dirty="0">
                <a:latin typeface="Arial Narrow"/>
              </a:rPr>
              <a:t>Distribuido </a:t>
            </a:r>
            <a:r>
              <a:rPr lang="fr-FR" dirty="0" err="1">
                <a:latin typeface="Arial Narrow"/>
              </a:rPr>
              <a:t>por</a:t>
            </a:r>
            <a:r>
              <a:rPr lang="fr-FR" dirty="0">
                <a:latin typeface="Arial Narrow"/>
              </a:rPr>
              <a:t> PIARC</a:t>
            </a:r>
          </a:p>
          <a:p>
            <a:pPr lvl="1"/>
            <a:r>
              <a:rPr lang="fr-FR" dirty="0">
                <a:solidFill>
                  <a:srgbClr val="ED9D00"/>
                </a:solidFill>
                <a:latin typeface="Arial Narrow"/>
                <a:hlinkClick r:id="rId2" tooltip="DG-QRAM softw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versión 4 </a:t>
            </a:r>
            <a:r>
              <a:rPr lang="fr-FR" dirty="0" err="1">
                <a:solidFill>
                  <a:srgbClr val="ED9D00"/>
                </a:solidFill>
                <a:latin typeface="Arial Narrow"/>
                <a:hlinkClick r:id="rId2" tooltip="DG-QRAM softw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está disponible </a:t>
            </a:r>
            <a:r>
              <a:rPr lang="fr-FR" dirty="0">
                <a:solidFill>
                  <a:srgbClr val="ED9D00"/>
                </a:solidFill>
                <a:latin typeface="Arial Narrow"/>
                <a:hlinkClick r:id="rId2" tooltip="DG-QRAM softw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(agosto de 2019)</a:t>
            </a:r>
            <a:endParaRPr lang="fr-FR" dirty="0">
              <a:solidFill>
                <a:srgbClr val="ED9D00"/>
              </a:solidFill>
              <a:latin typeface="Arial Narrow"/>
            </a:endParaRPr>
          </a:p>
          <a:p>
            <a:pPr marL="457200" lvl="1" indent="0">
              <a:buNone/>
            </a:pPr>
            <a:endParaRPr lang="fr-FR" sz="2000" dirty="0">
              <a:latin typeface="Arial Narrow"/>
              <a:cs typeface="Arial Narrow"/>
            </a:endParaRPr>
          </a:p>
          <a:p>
            <a:pPr lvl="1"/>
            <a:endParaRPr lang="en-US" sz="2200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417512C-6A7A-49B3-B8A5-2BEF4405D3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212" y="2221487"/>
            <a:ext cx="3801926" cy="24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62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Numerosos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eventos internacionales de PIARC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F3BE6C4-AA3B-48EC-95E0-A71998618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53200"/>
            <a:ext cx="858838" cy="304800"/>
          </a:xfrm>
        </p:spPr>
        <p:txBody>
          <a:bodyPr/>
          <a:lstStyle/>
          <a:p>
            <a:r>
              <a:rPr lang="fr-FR" dirty="0"/>
              <a:t>Julio de 2021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6163" y="1269856"/>
            <a:ext cx="10423302" cy="4152900"/>
          </a:xfrm>
        </p:spPr>
        <p:txBody>
          <a:bodyPr/>
          <a:lstStyle/>
          <a:p>
            <a:r>
              <a:rPr lang="fr-FR" sz="2400" b="1" dirty="0" err="1">
                <a:solidFill>
                  <a:srgbClr val="ED9D00"/>
                </a:solidFill>
                <a:latin typeface="Arial Narrow"/>
                <a:cs typeface="Arial Narrow"/>
              </a:rPr>
              <a:t>Numerosos seminarios </a:t>
            </a:r>
            <a:r>
              <a:rPr lang="fr-FR" sz="2400" b="1" dirty="0">
                <a:solidFill>
                  <a:srgbClr val="ED9D00"/>
                </a:solidFill>
                <a:latin typeface="Arial Narrow"/>
                <a:cs typeface="Arial Narrow"/>
              </a:rPr>
              <a:t>y talleres </a:t>
            </a:r>
            <a:r>
              <a:rPr lang="fr-FR" sz="2400" b="1" dirty="0" err="1">
                <a:solidFill>
                  <a:srgbClr val="ED9D00"/>
                </a:solidFill>
                <a:latin typeface="Arial Narrow"/>
                <a:cs typeface="Arial Narrow"/>
              </a:rPr>
              <a:t>temáticos</a:t>
            </a:r>
            <a:r>
              <a:rPr lang="fr-FR" sz="2400" b="1" dirty="0">
                <a:solidFill>
                  <a:srgbClr val="ED9D00"/>
                </a:solidFill>
                <a:latin typeface="Arial Narrow"/>
                <a:cs typeface="Arial Narrow"/>
              </a:rPr>
              <a:t>:</a:t>
            </a:r>
          </a:p>
          <a:p>
            <a:pPr lvl="1"/>
            <a:r>
              <a:rPr lang="fr-FR" sz="2000" dirty="0">
                <a:latin typeface="Arial Narrow"/>
              </a:rPr>
              <a:t>Octubre: "</a:t>
            </a:r>
            <a:r>
              <a:rPr lang="en-US" sz="2000" i="1" dirty="0">
                <a:latin typeface="Arial Narrow"/>
              </a:rPr>
              <a:t>Implementación de BIM en la Gestión de Activos Viales - Retos y Oportunidades</a:t>
            </a:r>
            <a:r>
              <a:rPr lang="en-US" sz="2000" dirty="0">
                <a:latin typeface="Arial Narrow"/>
              </a:rPr>
              <a:t>", México</a:t>
            </a:r>
          </a:p>
          <a:p>
            <a:pPr lvl="1"/>
            <a:r>
              <a:rPr lang="en-US" sz="2000" dirty="0">
                <a:latin typeface="Arial Narrow"/>
              </a:rPr>
              <a:t>22-24 de noviembre de 2022: "</a:t>
            </a:r>
            <a:r>
              <a:rPr lang="en-US" sz="2000" i="1" dirty="0">
                <a:latin typeface="Arial Narrow"/>
              </a:rPr>
              <a:t>Cambio climático y catástrofes</a:t>
            </a:r>
            <a:r>
              <a:rPr lang="en-US" sz="2000" dirty="0">
                <a:latin typeface="Arial Narrow"/>
              </a:rPr>
              <a:t>", Indonesia</a:t>
            </a:r>
          </a:p>
          <a:p>
            <a:pPr lvl="1"/>
            <a:r>
              <a:rPr lang="en-US" sz="2000" dirty="0">
                <a:latin typeface="Arial Narrow"/>
              </a:rPr>
              <a:t>3 de diciembre de 2022: "</a:t>
            </a:r>
            <a:r>
              <a:rPr lang="en-US" sz="2000" i="1" dirty="0">
                <a:latin typeface="Arial Narrow"/>
              </a:rPr>
              <a:t>Desarrollo y gestión</a:t>
            </a:r>
            <a:r>
              <a:rPr lang="en-US" sz="2000" dirty="0">
                <a:latin typeface="Arial Narrow"/>
              </a:rPr>
              <a:t>", México</a:t>
            </a:r>
          </a:p>
          <a:p>
            <a:pPr lvl="1"/>
            <a:r>
              <a:rPr lang="en-US" sz="2000" dirty="0">
                <a:latin typeface="Arial Narrow"/>
              </a:rPr>
              <a:t>14 de diciembre de 2022: "</a:t>
            </a:r>
            <a:r>
              <a:rPr lang="en-US" sz="2000" i="1" dirty="0">
                <a:latin typeface="Arial Narrow"/>
              </a:rPr>
              <a:t>Países de renta baja y media-baja - Impacto de la ecología y la transición climática en la preparación de proyectos: financiación, desarrollo de capacidades, normas técnicas</a:t>
            </a:r>
            <a:r>
              <a:rPr lang="en-US" sz="2000" dirty="0">
                <a:latin typeface="Arial Narrow"/>
              </a:rPr>
              <a:t>", en línea</a:t>
            </a:r>
          </a:p>
          <a:p>
            <a:pPr lvl="1"/>
            <a:r>
              <a:rPr lang="en-US" sz="2000" dirty="0">
                <a:latin typeface="Arial Narrow"/>
              </a:rPr>
              <a:t>Abril de 2023: "</a:t>
            </a:r>
            <a:r>
              <a:rPr lang="en-US" sz="2000" i="1" dirty="0">
                <a:latin typeface="Arial Narrow"/>
              </a:rPr>
              <a:t>Avances en el diseño, construcción y explotación de túneles</a:t>
            </a:r>
            <a:r>
              <a:rPr lang="en-US" sz="2000" dirty="0">
                <a:latin typeface="Arial Narrow"/>
              </a:rPr>
              <a:t>", India</a:t>
            </a:r>
            <a:endParaRPr lang="fr-FR" sz="2000" dirty="0">
              <a:latin typeface="Arial Narrow"/>
            </a:endParaRPr>
          </a:p>
          <a:p>
            <a:pPr lvl="1"/>
            <a:r>
              <a:rPr lang="fr-FR" sz="2000" dirty="0">
                <a:latin typeface="Arial Narrow"/>
              </a:rPr>
              <a:t>Etc.</a:t>
            </a:r>
          </a:p>
          <a:p>
            <a:pPr lvl="1"/>
            <a:endParaRPr lang="fr-FR" sz="2000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ED9D00"/>
                </a:solidFill>
                <a:latin typeface="Arial Narrow"/>
              </a:rPr>
              <a:t>SURF 2022 - 9º Simposio sobre Características de los Pavimentos</a:t>
            </a:r>
          </a:p>
          <a:p>
            <a:pPr lvl="1"/>
            <a:r>
              <a:rPr lang="fr-FR" sz="2000" dirty="0">
                <a:latin typeface="Arial Narrow"/>
              </a:rPr>
              <a:t>Milán (Italia), 12-14 </a:t>
            </a:r>
            <a:r>
              <a:rPr lang="fr-FR" sz="2000" dirty="0" err="1">
                <a:latin typeface="Arial Narrow"/>
              </a:rPr>
              <a:t>de septiembre </a:t>
            </a:r>
            <a:r>
              <a:rPr lang="fr-FR" sz="2000" dirty="0">
                <a:latin typeface="Arial Narrow"/>
              </a:rPr>
              <a:t>de 2022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ED9D00"/>
                </a:solidFill>
                <a:latin typeface="Arial Narrow"/>
              </a:rPr>
              <a:t>2ª Conferencia Internacional de PIARC sobre Explotación y Seguridad de Túneles de Carretera</a:t>
            </a:r>
          </a:p>
          <a:p>
            <a:pPr lvl="1"/>
            <a:r>
              <a:rPr lang="fr-FR" sz="2000" dirty="0">
                <a:latin typeface="Arial Narrow"/>
              </a:rPr>
              <a:t>Granada (España), 25-28 de octubre de 2022</a:t>
            </a:r>
            <a:endParaRPr lang="en-US" sz="2000" dirty="0">
              <a:latin typeface="Arial Narrow"/>
            </a:endParaRPr>
          </a:p>
          <a:p>
            <a:pPr lvl="1"/>
            <a:endParaRPr lang="fr-FR" sz="2000" b="1" dirty="0">
              <a:solidFill>
                <a:srgbClr val="151748"/>
              </a:solidFill>
              <a:latin typeface="Arial Narrow"/>
            </a:endParaRPr>
          </a:p>
          <a:p>
            <a:pPr lvl="1"/>
            <a:endParaRPr lang="fr-FR" sz="2000" dirty="0">
              <a:latin typeface="Arial Narrow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67A00-51B4-424C-BD1C-BDFBC371F34F}"/>
              </a:ext>
            </a:extLst>
          </p:cNvPr>
          <p:cNvSpPr/>
          <p:nvPr/>
        </p:nvSpPr>
        <p:spPr>
          <a:xfrm>
            <a:off x="-69574" y="6553200"/>
            <a:ext cx="76553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CCDDFA-8854-DC22-BB1C-C966C0839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5598" y="5472438"/>
            <a:ext cx="1417914" cy="6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URF 2022 - 9th Symposium on Pavement Characteristics">
            <a:extLst>
              <a:ext uri="{FF2B5EF4-FFF2-40B4-BE49-F238E27FC236}">
                <a16:creationId xmlns:a16="http://schemas.microsoft.com/office/drawing/2014/main" id="{7642C487-038E-5D44-26E9-65F3E9F4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8668" y="4607328"/>
            <a:ext cx="1311482" cy="6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07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35B497F-B72F-46DB-BB84-C0EDA45DC3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B481603-C330-40D3-B8EE-C04D1D43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Nuestras estructuras</a:t>
            </a:r>
          </a:p>
        </p:txBody>
      </p:sp>
    </p:spTree>
    <p:extLst>
      <p:ext uri="{BB962C8B-B14F-4D97-AF65-F5344CB8AC3E}">
        <p14:creationId xmlns:p14="http://schemas.microsoft.com/office/powerpoint/2010/main" val="3386318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3">
            <a:extLst>
              <a:ext uri="{FF2B5EF4-FFF2-40B4-BE49-F238E27FC236}">
                <a16:creationId xmlns:a16="http://schemas.microsoft.com/office/drawing/2014/main" id="{51DFE2B7-E4CB-46AD-9DF0-BC6ED28D4DDB}"/>
              </a:ext>
            </a:extLst>
          </p:cNvPr>
          <p:cNvSpPr/>
          <p:nvPr/>
        </p:nvSpPr>
        <p:spPr bwMode="auto">
          <a:xfrm>
            <a:off x="1699914" y="1311290"/>
            <a:ext cx="8792170" cy="5202992"/>
          </a:xfrm>
          <a:prstGeom prst="roundRect">
            <a:avLst/>
          </a:prstGeom>
          <a:noFill/>
          <a:ln w="3175" cap="flat" cmpd="sng" algn="ctr">
            <a:solidFill>
              <a:srgbClr val="0045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154576"/>
                </a:solidFill>
                <a:effectLst/>
                <a:latin typeface="Arial" charset="0"/>
              </a:rPr>
              <a:t>		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154576"/>
                </a:solidFill>
                <a:effectLst/>
                <a:latin typeface="Arial" charset="0"/>
              </a:rPr>
              <a:t>	         PIARC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154576"/>
                </a:solidFill>
                <a:effectLst/>
                <a:latin typeface="Arial" charset="0"/>
              </a:rPr>
              <a:t>	         Secretaría General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</p:txBody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E7513BA9-623F-4308-877F-E460C0552F65}"/>
              </a:ext>
            </a:extLst>
          </p:cNvPr>
          <p:cNvSpPr/>
          <p:nvPr/>
        </p:nvSpPr>
        <p:spPr bwMode="auto">
          <a:xfrm>
            <a:off x="7903666" y="5075276"/>
            <a:ext cx="2115924" cy="1293971"/>
          </a:xfrm>
          <a:prstGeom prst="roundRect">
            <a:avLst/>
          </a:prstGeom>
          <a:solidFill>
            <a:srgbClr val="CBCF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chemeClr val="bg2"/>
                </a:solidFill>
                <a:latin typeface="Arial Narrow" panose="020B0606020202030204" pitchFamily="34" charset="0"/>
              </a:rPr>
              <a:t>Otros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49E6C128-C933-4437-BD44-2447B4818C73}"/>
              </a:ext>
            </a:extLst>
          </p:cNvPr>
          <p:cNvSpPr/>
          <p:nvPr/>
        </p:nvSpPr>
        <p:spPr bwMode="auto">
          <a:xfrm>
            <a:off x="2069585" y="5068796"/>
            <a:ext cx="5707019" cy="1293971"/>
          </a:xfrm>
          <a:prstGeom prst="roundRect">
            <a:avLst/>
          </a:prstGeom>
          <a:solidFill>
            <a:srgbClr val="CBCF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5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Comités</a:t>
            </a:r>
            <a:r>
              <a:rPr lang="en-GB" sz="135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GB" sz="135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Técnicos</a:t>
            </a:r>
            <a:r>
              <a:rPr lang="en-GB" sz="135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50" b="1" dirty="0">
                <a:solidFill>
                  <a:schemeClr val="bg2"/>
                </a:solidFill>
                <a:latin typeface="Arial Narrow" panose="020B0606020202030204" pitchFamily="34" charset="0"/>
              </a:rPr>
              <a:t>y Grupos de Estudio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DE8A4F-DD99-4CD7-9106-926DACA3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511539"/>
            <a:ext cx="11097491" cy="1325563"/>
          </a:xfrm>
        </p:spPr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Estructura </a:t>
            </a:r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organizativa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de PIARC</a:t>
            </a:r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9637418F-EA03-4084-B775-4114A60CB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344695"/>
              </p:ext>
            </p:extLst>
          </p:nvPr>
        </p:nvGraphicFramePr>
        <p:xfrm>
          <a:off x="3154397" y="1206782"/>
          <a:ext cx="7622562" cy="400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B868EF4C-8D1D-4360-8BED-3F067D28AAB0}"/>
              </a:ext>
            </a:extLst>
          </p:cNvPr>
          <p:cNvSpPr/>
          <p:nvPr/>
        </p:nvSpPr>
        <p:spPr bwMode="auto">
          <a:xfrm>
            <a:off x="8455852" y="2867524"/>
            <a:ext cx="1339702" cy="4767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 err="1">
                <a:solidFill>
                  <a:schemeClr val="bg2"/>
                </a:solidFill>
              </a:rPr>
              <a:t>Comités</a:t>
            </a:r>
            <a:r>
              <a:rPr lang="en-GB" sz="1100" dirty="0">
                <a:solidFill>
                  <a:schemeClr val="bg2"/>
                </a:solidFill>
              </a:rPr>
              <a:t> </a:t>
            </a:r>
            <a:r>
              <a:rPr lang="en-GB" sz="1100" dirty="0" err="1">
                <a:solidFill>
                  <a:schemeClr val="bg2"/>
                </a:solidFill>
              </a:rPr>
              <a:t>Nacionales</a:t>
            </a:r>
            <a:endParaRPr lang="en-GB" sz="1100" dirty="0">
              <a:solidFill>
                <a:schemeClr val="bg2"/>
              </a:solidFill>
            </a:endParaRP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3E9D934F-FA8E-44C8-95D7-8A1F53979558}"/>
              </a:ext>
            </a:extLst>
          </p:cNvPr>
          <p:cNvCxnSpPr>
            <a:cxnSpLocks/>
          </p:cNvCxnSpPr>
          <p:nvPr/>
        </p:nvCxnSpPr>
        <p:spPr bwMode="auto">
          <a:xfrm>
            <a:off x="8058322" y="1974641"/>
            <a:ext cx="104807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45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29696DCD-8923-4CE1-ACC0-D19F2671296B}"/>
              </a:ext>
            </a:extLst>
          </p:cNvPr>
          <p:cNvCxnSpPr>
            <a:cxnSpLocks/>
          </p:cNvCxnSpPr>
          <p:nvPr/>
        </p:nvCxnSpPr>
        <p:spPr bwMode="auto">
          <a:xfrm>
            <a:off x="8236409" y="3159610"/>
            <a:ext cx="42416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457D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BE314D-D89D-43D8-A558-A02C65434A1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097518" y="1970581"/>
            <a:ext cx="8878" cy="8858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45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id="{E8311E9D-0C54-4116-B46D-5431EC0BBE60}"/>
              </a:ext>
            </a:extLst>
          </p:cNvPr>
          <p:cNvSpPr/>
          <p:nvPr/>
        </p:nvSpPr>
        <p:spPr bwMode="auto">
          <a:xfrm>
            <a:off x="4061803" y="5170119"/>
            <a:ext cx="1593951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</a:rPr>
              <a:t>Administración de Carreteras</a:t>
            </a: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C0A17036-CAA2-415D-9349-470BFED920B0}"/>
              </a:ext>
            </a:extLst>
          </p:cNvPr>
          <p:cNvSpPr/>
          <p:nvPr/>
        </p:nvSpPr>
        <p:spPr bwMode="auto">
          <a:xfrm>
            <a:off x="4061803" y="5743505"/>
            <a:ext cx="1593950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200" dirty="0">
                <a:solidFill>
                  <a:schemeClr val="bg2"/>
                </a:solidFill>
              </a:rPr>
              <a:t>Movilidad</a:t>
            </a:r>
          </a:p>
          <a:p>
            <a:pPr lvl="0"/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52F13A1C-11D8-49CD-B836-2D8F4F6440A0}"/>
              </a:ext>
            </a:extLst>
          </p:cNvPr>
          <p:cNvSpPr/>
          <p:nvPr/>
        </p:nvSpPr>
        <p:spPr bwMode="auto">
          <a:xfrm>
            <a:off x="5864079" y="5170119"/>
            <a:ext cx="1713693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200" dirty="0">
                <a:solidFill>
                  <a:schemeClr val="bg2"/>
                </a:solidFill>
              </a:rPr>
              <a:t>Seguridad y sostenibilidad</a:t>
            </a:r>
          </a:p>
        </p:txBody>
      </p:sp>
      <p:sp>
        <p:nvSpPr>
          <p:cNvPr id="14" name="Rectangle: Rounded Corners 17">
            <a:extLst>
              <a:ext uri="{FF2B5EF4-FFF2-40B4-BE49-F238E27FC236}">
                <a16:creationId xmlns:a16="http://schemas.microsoft.com/office/drawing/2014/main" id="{082D5E64-0393-4004-AA16-AA0C456BD114}"/>
              </a:ext>
            </a:extLst>
          </p:cNvPr>
          <p:cNvSpPr/>
          <p:nvPr/>
        </p:nvSpPr>
        <p:spPr bwMode="auto">
          <a:xfrm>
            <a:off x="5868302" y="5743505"/>
            <a:ext cx="1705245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200" dirty="0" err="1">
                <a:solidFill>
                  <a:schemeClr val="bg2"/>
                </a:solidFill>
              </a:rPr>
              <a:t>Infraestructura</a:t>
            </a:r>
            <a:r>
              <a:rPr lang="en-GB" sz="1200" dirty="0">
                <a:solidFill>
                  <a:schemeClr val="bg2"/>
                </a:solidFill>
              </a:rPr>
              <a:t> </a:t>
            </a:r>
            <a:r>
              <a:rPr lang="en-GB" sz="1200" dirty="0" err="1">
                <a:solidFill>
                  <a:schemeClr val="bg2"/>
                </a:solidFill>
              </a:rPr>
              <a:t>resiliente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16" name="Rectangle: Rounded Corners 19">
            <a:extLst>
              <a:ext uri="{FF2B5EF4-FFF2-40B4-BE49-F238E27FC236}">
                <a16:creationId xmlns:a16="http://schemas.microsoft.com/office/drawing/2014/main" id="{EB84134F-F686-40C9-A0E4-F1724C41531A}"/>
              </a:ext>
            </a:extLst>
          </p:cNvPr>
          <p:cNvSpPr/>
          <p:nvPr/>
        </p:nvSpPr>
        <p:spPr bwMode="auto">
          <a:xfrm>
            <a:off x="8416484" y="5722260"/>
            <a:ext cx="1174172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200" dirty="0">
                <a:solidFill>
                  <a:schemeClr val="bg2"/>
                </a:solidFill>
              </a:rPr>
              <a:t>Terminología/Diccionario</a:t>
            </a:r>
          </a:p>
        </p:txBody>
      </p:sp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44993CB4-552D-474A-9DEA-6460F43912FA}"/>
              </a:ext>
            </a:extLst>
          </p:cNvPr>
          <p:cNvSpPr/>
          <p:nvPr/>
        </p:nvSpPr>
        <p:spPr bwMode="auto">
          <a:xfrm>
            <a:off x="2072989" y="5068796"/>
            <a:ext cx="1692587" cy="1300452"/>
          </a:xfrm>
          <a:prstGeom prst="roundRect">
            <a:avLst/>
          </a:prstGeom>
          <a:noFill/>
          <a:ln w="38100" cap="flat" cmpd="sng" algn="ctr">
            <a:solidFill>
              <a:srgbClr val="ED9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49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58A431-ABE8-4178-8285-9FF06DE1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Nuevo Comité Ejecutivo 2022 - 2024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8856C2-8AED-45D8-B9AF-E2BA3149183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863" y="1408948"/>
            <a:ext cx="3161328" cy="5131307"/>
          </a:xfrm>
        </p:spPr>
        <p:txBody>
          <a:bodyPr/>
          <a:lstStyle/>
          <a:p>
            <a:pPr marL="0" indent="0">
              <a:buNone/>
            </a:pPr>
            <a:r>
              <a:rPr lang="fr-FR" sz="1600" b="1" dirty="0" err="1"/>
              <a:t>Presidente</a:t>
            </a:r>
            <a:endParaRPr lang="fr-FR" sz="1600" b="1" dirty="0"/>
          </a:p>
          <a:p>
            <a:pPr marL="0" indent="0">
              <a:buNone/>
            </a:pPr>
            <a:endParaRPr lang="fr-FR" sz="1600" b="1" dirty="0"/>
          </a:p>
          <a:p>
            <a:pPr marL="0" indent="0">
              <a:buNone/>
            </a:pPr>
            <a:r>
              <a:rPr lang="fr-FR" sz="1600" b="1" dirty="0"/>
              <a:t>Presidente </a:t>
            </a:r>
            <a:r>
              <a:rPr lang="fr-FR" sz="1600" b="1" dirty="0" err="1"/>
              <a:t>Anterior</a:t>
            </a:r>
            <a:endParaRPr lang="fr-FR" sz="1600" b="1" dirty="0"/>
          </a:p>
          <a:p>
            <a:pPr marL="0" indent="0">
              <a:buNone/>
            </a:pPr>
            <a:r>
              <a:rPr lang="fr-FR" sz="1600" b="1" dirty="0" err="1"/>
              <a:t>Vicepresidentes</a:t>
            </a:r>
            <a:endParaRPr lang="fr-FR" sz="1600" b="1" dirty="0"/>
          </a:p>
          <a:p>
            <a:pPr marL="0" indent="0">
              <a:buNone/>
            </a:pPr>
            <a:endParaRPr lang="fr-FR" sz="1600" b="1" dirty="0"/>
          </a:p>
          <a:p>
            <a:pPr marL="0" indent="0">
              <a:buNone/>
            </a:pPr>
            <a:br>
              <a:rPr lang="fr-FR" sz="1600" b="1" dirty="0"/>
            </a:br>
            <a:br>
              <a:rPr lang="fr-FR" sz="1600" b="1" dirty="0"/>
            </a:br>
            <a:r>
              <a:rPr lang="fr-FR" sz="1600" b="1" dirty="0" err="1"/>
              <a:t>Miembros</a:t>
            </a:r>
            <a:endParaRPr lang="fr-FR" sz="1600" b="1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spcBef>
                <a:spcPts val="1500"/>
              </a:spcBef>
              <a:buNone/>
            </a:pPr>
            <a:endParaRPr lang="fr-FR" sz="1600" dirty="0"/>
          </a:p>
          <a:p>
            <a:pPr marL="0" indent="0">
              <a:spcBef>
                <a:spcPts val="700"/>
              </a:spcBef>
              <a:buNone/>
            </a:pPr>
            <a:br>
              <a:rPr lang="fr-FR" sz="1600" dirty="0"/>
            </a:br>
            <a:br>
              <a:rPr lang="fr-FR" sz="1600" dirty="0"/>
            </a:br>
            <a:r>
              <a:rPr lang="fr-FR" sz="1600" b="1" dirty="0" err="1">
                <a:solidFill>
                  <a:srgbClr val="154576"/>
                </a:solidFill>
                <a:latin typeface="Arial Narrow"/>
                <a:ea typeface="ＭＳ Ｐゴシック" charset="0"/>
                <a:cs typeface="Arial Narrow"/>
              </a:rPr>
              <a:t>Representante </a:t>
            </a:r>
            <a:r>
              <a:rPr lang="fr-FR" sz="1600" b="1" dirty="0">
                <a:solidFill>
                  <a:srgbClr val="154576"/>
                </a:solidFill>
                <a:latin typeface="Arial Narrow"/>
                <a:ea typeface="ＭＳ Ｐゴシック" charset="0"/>
                <a:cs typeface="Arial Narrow"/>
              </a:rPr>
              <a:t>de los </a:t>
            </a:r>
            <a:r>
              <a:rPr lang="fr-FR" sz="1600" b="1" dirty="0" err="1">
                <a:solidFill>
                  <a:srgbClr val="154576"/>
                </a:solidFill>
                <a:latin typeface="Arial Narrow"/>
                <a:ea typeface="ＭＳ Ｐゴシック" charset="0"/>
                <a:cs typeface="Arial Narrow"/>
              </a:rPr>
              <a:t>Comités </a:t>
            </a:r>
            <a:r>
              <a:rPr lang="fr-FR" sz="1600" b="1" dirty="0">
                <a:solidFill>
                  <a:srgbClr val="154576"/>
                </a:solidFill>
                <a:latin typeface="Arial Narrow"/>
                <a:ea typeface="ＭＳ Ｐゴシック" charset="0"/>
                <a:cs typeface="Arial Narrow"/>
              </a:rPr>
              <a:t>Nacionales</a:t>
            </a:r>
            <a:endParaRPr lang="fr-FR" sz="1600" dirty="0">
              <a:solidFill>
                <a:srgbClr val="154576"/>
              </a:solidFill>
              <a:latin typeface="Arial Narrow"/>
              <a:ea typeface="ＭＳ Ｐゴシック" charset="0"/>
              <a:cs typeface="Arial Narrow"/>
            </a:endParaRPr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48E8DF6-E9ED-41FF-AF43-E3A04187A7E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07724" y="1408950"/>
            <a:ext cx="7836589" cy="4905964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fr-FR" sz="1800" b="1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Nazir Alli, </a:t>
            </a:r>
            <a:r>
              <a:rPr lang="fr-FR" sz="1600" dirty="0" err="1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Sudáfrica</a:t>
            </a:r>
            <a:endParaRPr lang="fr-FR" sz="1600" dirty="0">
              <a:solidFill>
                <a:srgbClr val="00457C"/>
              </a:solidFill>
              <a:latin typeface="Arial Narrow"/>
              <a:ea typeface="ＭＳ Ｐゴシック" charset="0"/>
              <a:cs typeface="Arial Narrow"/>
            </a:endParaRPr>
          </a:p>
          <a:p>
            <a:pPr marL="0" indent="0">
              <a:buNone/>
            </a:pPr>
            <a:endParaRPr lang="fr-FR" sz="1600" dirty="0">
              <a:solidFill>
                <a:srgbClr val="00457C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fr-FR" sz="1600" b="1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Claude Van ROOTEN, </a:t>
            </a:r>
            <a:r>
              <a:rPr lang="fr-FR" sz="1400" dirty="0" err="1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Bélgica</a:t>
            </a:r>
            <a:endParaRPr lang="fr-FR" sz="1400" dirty="0">
              <a:solidFill>
                <a:srgbClr val="00457C"/>
              </a:solidFill>
              <a:latin typeface="Arial Narrow"/>
              <a:ea typeface="ＭＳ Ｐゴシック" charset="0"/>
              <a:cs typeface="Arial Narrow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Emma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Lía Albrieu Cipollina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Argentina</a:t>
            </a:r>
            <a:endParaRPr lang="fr-FR" sz="1400" dirty="0">
              <a:solidFill>
                <a:srgbClr val="00457C"/>
              </a:solidFill>
              <a:latin typeface="Arial Narrow"/>
              <a:ea typeface="ＭＳ Ｐゴシック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Geoff Allan,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Australia</a:t>
            </a:r>
            <a:endParaRPr lang="fr-FR" sz="1400" dirty="0">
              <a:solidFill>
                <a:srgbClr val="00457C"/>
              </a:solidFill>
              <a:latin typeface="Arial Narrow"/>
              <a:ea typeface="ＭＳ Ｐゴシック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Mark Henry Rubarenzya,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Uganda</a:t>
            </a:r>
            <a:endParaRPr lang="fr-FR" sz="1400" dirty="0">
              <a:solidFill>
                <a:srgbClr val="00457C"/>
              </a:solidFill>
              <a:latin typeface="Arial Narrow"/>
              <a:ea typeface="ＭＳ Ｐゴシック" charset="0"/>
            </a:endParaRPr>
          </a:p>
          <a:p>
            <a:pPr marL="0" indent="0">
              <a:buNone/>
            </a:pPr>
            <a:endParaRPr lang="fr-FR" sz="1400" dirty="0">
              <a:solidFill>
                <a:srgbClr val="00457C"/>
              </a:solidFill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Alexander Walcher,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Austria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Anne-Séverine Poupeleer,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Bélgica, 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Bine Pengal,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Eslovenia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Birgitta Worringen,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Alemania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Chungeng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 Wu,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China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Claudine Tremblay,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Canadá-Québec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Emanuela Stocchi,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Italia, 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Emma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Lía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 Albrieu Cipollina,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Argentina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Ernesto Barrera,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Chile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Geoff Allan,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Australia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Gloria Shepherd, </a:t>
            </a:r>
            <a:r>
              <a:rPr lang="en-GB" sz="1400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EEUU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Hugh Gillies,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Reino Unido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Hyeon-Seung Lee,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Corea del Sur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Joshua LaRocque, </a:t>
            </a:r>
            <a:r>
              <a:rPr lang="en-GB" sz="1400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Canadá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Jorge </a:t>
            </a:r>
            <a:r>
              <a:rPr lang="en-GB" sz="1600" b="1" dirty="0" err="1">
                <a:solidFill>
                  <a:srgbClr val="00457D"/>
                </a:solidFill>
                <a:latin typeface="Arial Narrow"/>
                <a:ea typeface="ＭＳ Ｐゴシック" charset="0"/>
              </a:rPr>
              <a:t>Arganis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 Díaz Leal,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México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</a:t>
            </a:r>
            <a:r>
              <a:rPr lang="en-US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Juan Pedro Fernández Palomino, </a:t>
            </a:r>
            <a:r>
              <a:rPr lang="en-GB" sz="1400" dirty="0" err="1">
                <a:solidFill>
                  <a:srgbClr val="00457D"/>
                </a:solidFill>
                <a:latin typeface="Arial Narrow"/>
                <a:ea typeface="ＭＳ Ｐゴシック" charset="0"/>
              </a:rPr>
              <a:t>España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Mamadou Alassane Camara,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Senegal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Mark Henry Rubarenzya,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Uganda, 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Mārtiņš Dambergs,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Letonia / BRA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Randall Cable,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Sudáfrica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Sandrine Chinzi,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Francia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Sanjay Kumar Nirmal,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India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Setsuo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 Hirai, </a:t>
            </a:r>
            <a:r>
              <a:rPr lang="en-GB" sz="1400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Japón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Václav Neuvirt,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República Checa.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endParaRPr lang="en-GB" sz="1050" dirty="0">
              <a:solidFill>
                <a:srgbClr val="00457C"/>
              </a:solidFill>
              <a:latin typeface="Arial Narrow"/>
              <a:ea typeface="ＭＳ Ｐゴシック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fr-FR" sz="1600" b="1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Clemente Poon Hung, </a:t>
            </a:r>
            <a:r>
              <a:rPr lang="fr-FR" sz="1600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México</a:t>
            </a:r>
          </a:p>
        </p:txBody>
      </p:sp>
      <p:pic>
        <p:nvPicPr>
          <p:cNvPr id="2050" name="Picture 2" descr="Nazir Alli - PIARC (World Road Association)">
            <a:extLst>
              <a:ext uri="{FF2B5EF4-FFF2-40B4-BE49-F238E27FC236}">
                <a16:creationId xmlns:a16="http://schemas.microsoft.com/office/drawing/2014/main" id="{AB31D1BB-52AA-8D3F-F39D-93622EF4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2387" y="1132538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7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4F0C2-555C-4673-AD48-CD51EC06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¿Por qué hablar de carreteras?</a:t>
            </a:r>
            <a:endParaRPr lang="fr-FR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AD17D2-C75D-4DDA-B09D-3994BABA7F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0760" y="1489656"/>
            <a:ext cx="11741239" cy="4902000"/>
          </a:xfrm>
        </p:spPr>
        <p:txBody>
          <a:bodyPr/>
          <a:lstStyle/>
          <a:p>
            <a:r>
              <a:rPr lang="en-US" sz="2400" b="1" dirty="0">
                <a:latin typeface="Arial Narrow"/>
                <a:ea typeface="ＭＳ Ｐゴシック" panose="020B0600070205080204" pitchFamily="34" charset="-128"/>
              </a:rPr>
              <a:t>Las carreteras y el transporte por carretera son esenciales y </a:t>
            </a:r>
            <a:r>
              <a:rPr lang="en-US" sz="2400" b="1" dirty="0" err="1">
                <a:latin typeface="Arial Narrow"/>
                <a:ea typeface="ＭＳ Ｐゴシック" panose="020B0600070205080204" pitchFamily="34" charset="-128"/>
              </a:rPr>
              <a:t>siguen</a:t>
            </a:r>
            <a:r>
              <a:rPr lang="en-US" sz="2400" b="1" dirty="0">
                <a:latin typeface="Arial Narrow"/>
                <a:ea typeface="ＭＳ Ｐゴシック" panose="020B0600070205080204" pitchFamily="34" charset="-128"/>
              </a:rPr>
              <a:t> </a:t>
            </a:r>
            <a:r>
              <a:rPr lang="en-US" sz="2400" b="1" dirty="0" err="1">
                <a:latin typeface="Arial Narrow"/>
                <a:ea typeface="ＭＳ Ｐゴシック" panose="020B0600070205080204" pitchFamily="34" charset="-128"/>
              </a:rPr>
              <a:t>mejorando</a:t>
            </a:r>
            <a:endParaRPr lang="en-US" sz="2400" b="1" dirty="0">
              <a:latin typeface="Arial Narrow"/>
              <a:ea typeface="ＭＳ Ｐゴシック" panose="020B0600070205080204" pitchFamily="34" charset="-128"/>
            </a:endParaRPr>
          </a:p>
          <a:p>
            <a:pPr lvl="1"/>
            <a:r>
              <a:rPr lang="en-GB" sz="2000" dirty="0"/>
              <a:t>Las carreteras representan alrededor </a:t>
            </a:r>
            <a:r>
              <a:rPr lang="en-GB" sz="2000" b="1" dirty="0">
                <a:solidFill>
                  <a:srgbClr val="ED9D00"/>
                </a:solidFill>
              </a:rPr>
              <a:t>del 80% de todo el transporte interior</a:t>
            </a:r>
            <a:r>
              <a:rPr lang="en-GB" sz="2000" dirty="0">
                <a:solidFill>
                  <a:srgbClr val="00457C"/>
                </a:solidFill>
              </a:rPr>
              <a:t>, ahora y en un </a:t>
            </a:r>
            <a:r>
              <a:rPr lang="en-GB" sz="2000" dirty="0" err="1">
                <a:solidFill>
                  <a:srgbClr val="00457C"/>
                </a:solidFill>
              </a:rPr>
              <a:t>futuro</a:t>
            </a:r>
            <a:r>
              <a:rPr lang="en-GB" sz="2000" dirty="0">
                <a:solidFill>
                  <a:srgbClr val="00457C"/>
                </a:solidFill>
              </a:rPr>
              <a:t> </a:t>
            </a:r>
            <a:r>
              <a:rPr lang="en-GB" sz="2000" dirty="0" err="1">
                <a:solidFill>
                  <a:srgbClr val="00457C"/>
                </a:solidFill>
              </a:rPr>
              <a:t>previsible</a:t>
            </a:r>
            <a:r>
              <a:rPr lang="en-GB" sz="2000" dirty="0">
                <a:solidFill>
                  <a:srgbClr val="00457C"/>
                </a:solidFill>
              </a:rPr>
              <a:t>.</a:t>
            </a:r>
          </a:p>
          <a:p>
            <a:pPr lvl="1"/>
            <a:r>
              <a:rPr lang="en-GB" sz="2000" dirty="0">
                <a:solidFill>
                  <a:srgbClr val="00457C"/>
                </a:solidFill>
              </a:rPr>
              <a:t>Las carreteras </a:t>
            </a:r>
            <a:r>
              <a:rPr lang="en-GB" sz="2000" dirty="0"/>
              <a:t>están preparadas para apoyar desarrollos sostenibles y bajos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emisiones</a:t>
            </a:r>
            <a:r>
              <a:rPr lang="en-GB" sz="2000" dirty="0"/>
              <a:t> de </a:t>
            </a:r>
            <a:r>
              <a:rPr lang="en-GB" sz="2000" dirty="0" err="1"/>
              <a:t>carbono</a:t>
            </a:r>
            <a:r>
              <a:rPr lang="en-GB" sz="2000" dirty="0"/>
              <a:t>.</a:t>
            </a:r>
          </a:p>
          <a:p>
            <a:pPr lvl="1"/>
            <a:r>
              <a:rPr lang="en-GB" sz="2000" dirty="0">
                <a:solidFill>
                  <a:srgbClr val="00457C"/>
                </a:solidFill>
              </a:rPr>
              <a:t>Las carreteras están por todas partes: </a:t>
            </a:r>
            <a:r>
              <a:rPr lang="en-GB" sz="2000" b="1" dirty="0">
                <a:solidFill>
                  <a:srgbClr val="00457C"/>
                </a:solidFill>
              </a:rPr>
              <a:t>modos activos </a:t>
            </a:r>
            <a:r>
              <a:rPr lang="en-GB" sz="2000" dirty="0">
                <a:solidFill>
                  <a:srgbClr val="00457C"/>
                </a:solidFill>
              </a:rPr>
              <a:t>(bicicleta, caminar), </a:t>
            </a:r>
            <a:r>
              <a:rPr lang="en-GB" sz="2000" b="1" dirty="0">
                <a:solidFill>
                  <a:srgbClr val="00457C"/>
                </a:solidFill>
              </a:rPr>
              <a:t>coche compartido </a:t>
            </a:r>
            <a:r>
              <a:rPr lang="en-GB" sz="2000" dirty="0">
                <a:solidFill>
                  <a:srgbClr val="00457C"/>
                </a:solidFill>
              </a:rPr>
              <a:t>(Uber...), </a:t>
            </a:r>
            <a:r>
              <a:rPr lang="en-GB" sz="2000" b="1" dirty="0">
                <a:solidFill>
                  <a:srgbClr val="00457C"/>
                </a:solidFill>
              </a:rPr>
              <a:t>transporte público </a:t>
            </a:r>
            <a:r>
              <a:rPr lang="en-GB" sz="2000" dirty="0">
                <a:solidFill>
                  <a:srgbClr val="00457C"/>
                </a:solidFill>
              </a:rPr>
              <a:t>(autobuses), </a:t>
            </a:r>
            <a:r>
              <a:rPr lang="en-GB" sz="2000" b="1" dirty="0">
                <a:solidFill>
                  <a:srgbClr val="00457C"/>
                </a:solidFill>
              </a:rPr>
              <a:t>combustibles alternativos </a:t>
            </a:r>
            <a:r>
              <a:rPr lang="en-GB" sz="2000" dirty="0">
                <a:solidFill>
                  <a:srgbClr val="00457C"/>
                </a:solidFill>
              </a:rPr>
              <a:t>(electricidad, GNL o </a:t>
            </a:r>
            <a:r>
              <a:rPr lang="en-GB" sz="2000" dirty="0" err="1">
                <a:solidFill>
                  <a:srgbClr val="00457C"/>
                </a:solidFill>
              </a:rPr>
              <a:t>hidrógeno</a:t>
            </a:r>
            <a:r>
              <a:rPr lang="en-GB" sz="2000" dirty="0">
                <a:solidFill>
                  <a:srgbClr val="00457C"/>
                </a:solidFill>
              </a:rPr>
              <a:t>...).</a:t>
            </a:r>
          </a:p>
          <a:p>
            <a:pPr lvl="1"/>
            <a:r>
              <a:rPr lang="en-GB" sz="2000" dirty="0"/>
              <a:t>Las carreteras son clave para la </a:t>
            </a:r>
            <a:r>
              <a:rPr lang="en-GB" b="1" dirty="0">
                <a:solidFill>
                  <a:srgbClr val="ED9D00"/>
                </a:solidFill>
              </a:rPr>
              <a:t>equidad, la inclusión y la accesibilidad</a:t>
            </a:r>
            <a:r>
              <a:rPr lang="en-GB" dirty="0">
                <a:solidFill>
                  <a:srgbClr val="00457C"/>
                </a:solidFill>
              </a:rPr>
              <a:t>, y para los ODS de la </a:t>
            </a:r>
            <a:r>
              <a:rPr lang="en-GB" dirty="0" err="1">
                <a:solidFill>
                  <a:srgbClr val="00457C"/>
                </a:solidFill>
              </a:rPr>
              <a:t>ONU</a:t>
            </a:r>
            <a:r>
              <a:rPr lang="en-GB" dirty="0">
                <a:solidFill>
                  <a:srgbClr val="00457C"/>
                </a:solidFill>
              </a:rPr>
              <a:t>.</a:t>
            </a:r>
          </a:p>
          <a:p>
            <a:pPr>
              <a:buClr>
                <a:srgbClr val="ED9D00"/>
              </a:buClr>
              <a:buSzPct val="72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2400" b="1" dirty="0">
                <a:solidFill>
                  <a:srgbClr val="00457C"/>
                </a:solidFill>
              </a:rPr>
              <a:t>Las prioridades de la sociedad y el contexto más amplio evolucionan </a:t>
            </a:r>
            <a:r>
              <a:rPr lang="en-GB" sz="2400" dirty="0" err="1">
                <a:solidFill>
                  <a:srgbClr val="00457C"/>
                </a:solidFill>
              </a:rPr>
              <a:t>muy</a:t>
            </a:r>
            <a:r>
              <a:rPr lang="en-GB" sz="2400" dirty="0">
                <a:solidFill>
                  <a:srgbClr val="00457C"/>
                </a:solidFill>
              </a:rPr>
              <a:t> </a:t>
            </a:r>
            <a:r>
              <a:rPr lang="en-GB" sz="2400" dirty="0" err="1">
                <a:solidFill>
                  <a:srgbClr val="00457C"/>
                </a:solidFill>
              </a:rPr>
              <a:t>rápidamente</a:t>
            </a:r>
            <a:r>
              <a:rPr lang="en-GB" sz="2400" dirty="0">
                <a:solidFill>
                  <a:srgbClr val="00457C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ED9D00"/>
                </a:solidFill>
                <a:latin typeface="Arial Narrow"/>
                <a:ea typeface="ＭＳ Ｐゴシック" panose="020B0600070205080204" pitchFamily="34" charset="-128"/>
              </a:rPr>
              <a:t>Por eso nuestro trabajo es continuo, en una amplia gama de </a:t>
            </a:r>
            <a:r>
              <a:rPr lang="en-US" sz="2400" b="1" dirty="0" err="1">
                <a:solidFill>
                  <a:srgbClr val="ED9D00"/>
                </a:solidFill>
                <a:latin typeface="Arial Narrow"/>
                <a:ea typeface="ＭＳ Ｐゴシック" panose="020B0600070205080204" pitchFamily="34" charset="-128"/>
              </a:rPr>
              <a:t>temas</a:t>
            </a:r>
            <a:endParaRPr lang="en-US" sz="2400" b="1" dirty="0">
              <a:solidFill>
                <a:srgbClr val="ED9D00"/>
              </a:solidFill>
              <a:latin typeface="Arial Narrow"/>
              <a:ea typeface="ＭＳ Ｐゴシック" panose="020B0600070205080204" pitchFamily="34" charset="-128"/>
            </a:endParaRPr>
          </a:p>
          <a:p>
            <a:pPr lvl="1"/>
            <a:r>
              <a:rPr lang="en-US" sz="2000" dirty="0">
                <a:latin typeface="Arial Narrow"/>
                <a:ea typeface="ＭＳ Ｐゴシック" panose="020B0600070205080204" pitchFamily="34" charset="-128"/>
              </a:rPr>
              <a:t>Se identifican para atender las necesidades de </a:t>
            </a:r>
            <a:r>
              <a:rPr lang="en-US" sz="2000" dirty="0" err="1">
                <a:latin typeface="Arial Narrow"/>
                <a:ea typeface="ＭＳ Ｐゴシック" panose="020B0600070205080204" pitchFamily="34" charset="-128"/>
              </a:rPr>
              <a:t>nuestros</a:t>
            </a:r>
            <a:r>
              <a:rPr lang="en-US" sz="2000" dirty="0">
                <a:latin typeface="Arial Narrow"/>
                <a:ea typeface="ＭＳ Ｐゴシック" panose="020B0600070205080204" pitchFamily="34" charset="-128"/>
              </a:rPr>
              <a:t> </a:t>
            </a:r>
            <a:r>
              <a:rPr lang="en-US" sz="2000" dirty="0" err="1">
                <a:latin typeface="Arial Narrow"/>
                <a:ea typeface="ＭＳ Ｐゴシック" panose="020B0600070205080204" pitchFamily="34" charset="-128"/>
              </a:rPr>
              <a:t>tomadores</a:t>
            </a:r>
            <a:r>
              <a:rPr lang="en-US" sz="2000" dirty="0">
                <a:latin typeface="Arial Narrow"/>
                <a:ea typeface="ＭＳ Ｐゴシック" panose="020B0600070205080204" pitchFamily="34" charset="-128"/>
              </a:rPr>
              <a:t> de </a:t>
            </a:r>
            <a:r>
              <a:rPr lang="en-US" sz="2000" dirty="0" err="1">
                <a:latin typeface="Arial Narrow"/>
                <a:ea typeface="ＭＳ Ｐゴシック" panose="020B0600070205080204" pitchFamily="34" charset="-128"/>
              </a:rPr>
              <a:t>decisiones</a:t>
            </a:r>
            <a:r>
              <a:rPr lang="en-US" sz="2000" dirty="0">
                <a:latin typeface="Arial Narrow"/>
                <a:ea typeface="ＭＳ Ｐゴシック" panose="020B0600070205080204" pitchFamily="34" charset="-128"/>
              </a:rPr>
              <a:t> y de la </a:t>
            </a:r>
            <a:r>
              <a:rPr lang="en-US" sz="2000" dirty="0" err="1">
                <a:latin typeface="Arial Narrow"/>
                <a:ea typeface="ＭＳ Ｐゴシック" panose="020B0600070205080204" pitchFamily="34" charset="-128"/>
              </a:rPr>
              <a:t>comunidad</a:t>
            </a:r>
            <a:r>
              <a:rPr lang="en-US" sz="2000" dirty="0">
                <a:latin typeface="Arial Narrow"/>
                <a:ea typeface="ＭＳ Ｐゴシック" panose="020B0600070205080204" pitchFamily="34" charset="-128"/>
              </a:rPr>
              <a:t> vial.</a:t>
            </a:r>
          </a:p>
          <a:p>
            <a:pPr lvl="1"/>
            <a:r>
              <a:rPr lang="en-US" sz="2000" dirty="0">
                <a:latin typeface="Arial Narrow"/>
                <a:ea typeface="ＭＳ Ｐゴシック" panose="020B0600070205080204" pitchFamily="34" charset="-128"/>
              </a:rPr>
              <a:t>El trabajo se realiza principalmente a través de </a:t>
            </a:r>
            <a:r>
              <a:rPr lang="en-US" sz="2000" dirty="0" err="1">
                <a:latin typeface="Arial Narrow"/>
                <a:ea typeface="ＭＳ Ｐゴシック" panose="020B0600070205080204" pitchFamily="34" charset="-128"/>
              </a:rPr>
              <a:t>nuestros</a:t>
            </a:r>
            <a:r>
              <a:rPr lang="en-US" sz="2000" dirty="0">
                <a:latin typeface="Arial Narrow"/>
                <a:ea typeface="ＭＳ Ｐゴシック" panose="020B0600070205080204" pitchFamily="34" charset="-128"/>
              </a:rPr>
              <a:t> </a:t>
            </a:r>
            <a:r>
              <a:rPr lang="en-US" sz="2000" dirty="0" err="1">
                <a:latin typeface="Arial Narrow"/>
                <a:ea typeface="ＭＳ Ｐゴシック" panose="020B0600070205080204" pitchFamily="34" charset="-128"/>
              </a:rPr>
              <a:t>Comités</a:t>
            </a:r>
            <a:r>
              <a:rPr lang="en-US" sz="2000" dirty="0">
                <a:latin typeface="Arial Narrow"/>
                <a:ea typeface="ＭＳ Ｐゴシック" panose="020B0600070205080204" pitchFamily="34" charset="-128"/>
              </a:rPr>
              <a:t> </a:t>
            </a:r>
            <a:r>
              <a:rPr lang="en-US" sz="2000" dirty="0" err="1">
                <a:latin typeface="Arial Narrow"/>
                <a:ea typeface="ＭＳ Ｐゴシック" panose="020B0600070205080204" pitchFamily="34" charset="-128"/>
              </a:rPr>
              <a:t>Técnicos</a:t>
            </a:r>
            <a:r>
              <a:rPr lang="en-US" sz="2000" dirty="0">
                <a:latin typeface="Arial Narrow"/>
                <a:ea typeface="ＭＳ Ｐゴシック" panose="020B0600070205080204" pitchFamily="34" charset="-128"/>
              </a:rPr>
              <a:t> y Grupos de Estudio.</a:t>
            </a:r>
          </a:p>
          <a:p>
            <a:pPr lvl="1"/>
            <a:r>
              <a:rPr lang="en-US" sz="2000" dirty="0">
                <a:latin typeface="Arial Narrow"/>
                <a:ea typeface="ＭＳ Ｐゴシック" panose="020B0600070205080204" pitchFamily="34" charset="-128"/>
              </a:rPr>
              <a:t>Sus miembros son designados oficialmente por los países miembros de PIARC.</a:t>
            </a:r>
          </a:p>
          <a:p>
            <a:pPr lvl="1">
              <a:buSzPct val="72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2000" dirty="0">
                <a:solidFill>
                  <a:srgbClr val="00457C"/>
                </a:solidFill>
              </a:rPr>
              <a:t>Redactan o </a:t>
            </a:r>
            <a:r>
              <a:rPr lang="en-GB" sz="2000" dirty="0" err="1">
                <a:solidFill>
                  <a:srgbClr val="00457C"/>
                </a:solidFill>
              </a:rPr>
              <a:t>actualizan</a:t>
            </a:r>
            <a:r>
              <a:rPr lang="en-GB" sz="2000" dirty="0">
                <a:solidFill>
                  <a:srgbClr val="00457C"/>
                </a:solidFill>
              </a:rPr>
              <a:t> los informes basándose en las mejores prácticas e identifican las </a:t>
            </a:r>
            <a:r>
              <a:rPr lang="en-GB" sz="2000" dirty="0" err="1">
                <a:solidFill>
                  <a:srgbClr val="00457C"/>
                </a:solidFill>
              </a:rPr>
              <a:t>direcciones</a:t>
            </a:r>
            <a:r>
              <a:rPr lang="en-GB" sz="2000" dirty="0">
                <a:solidFill>
                  <a:srgbClr val="00457C"/>
                </a:solidFill>
              </a:rPr>
              <a:t>.</a:t>
            </a:r>
          </a:p>
          <a:p>
            <a:pPr marL="0" indent="0">
              <a:buNone/>
            </a:pPr>
            <a:endParaRPr lang="fr-FR" sz="2400" b="1" dirty="0">
              <a:latin typeface="Arial Narrow"/>
              <a:cs typeface="Arial Narrow"/>
            </a:endParaRPr>
          </a:p>
          <a:p>
            <a:endParaRPr lang="en-US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1955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16B80-9C51-4BDD-A33C-4776E407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ja-JP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48 Comités Nacionales de PIARC en 49 países</a:t>
            </a:r>
            <a:br>
              <a:rPr lang="fr-FR" altLang="ja-JP" dirty="0">
                <a:latin typeface="Arial Narrow"/>
                <a:cs typeface="Arial Narrow"/>
              </a:rPr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9376B1-8ABE-4765-875F-94882B51F0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629" y="1531805"/>
            <a:ext cx="3482328" cy="4684398"/>
          </a:xfrm>
        </p:spPr>
        <p:txBody>
          <a:bodyPr/>
          <a:lstStyle/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rgbClr val="154576"/>
              </a:buClr>
              <a:buSzPct val="75000"/>
              <a:buNone/>
              <a:defRPr/>
            </a:pPr>
            <a:r>
              <a:rPr lang="en-US" altLang="ja-JP" b="1" dirty="0">
                <a:solidFill>
                  <a:srgbClr val="ED9D00"/>
                </a:solidFill>
                <a:latin typeface="Arial Narrow"/>
                <a:cs typeface="Arial Narrow"/>
              </a:rPr>
              <a:t>Son organizaciones independientes basadas en </a:t>
            </a:r>
            <a:r>
              <a:rPr lang="en-US" altLang="ja-JP" b="1" dirty="0" err="1">
                <a:solidFill>
                  <a:srgbClr val="ED9D00"/>
                </a:solidFill>
                <a:latin typeface="Arial Narrow"/>
                <a:cs typeface="Arial Narrow"/>
              </a:rPr>
              <a:t>el</a:t>
            </a:r>
            <a:r>
              <a:rPr lang="en-US" altLang="ja-JP" b="1" dirty="0">
                <a:solidFill>
                  <a:srgbClr val="ED9D00"/>
                </a:solidFill>
                <a:latin typeface="Arial Narrow"/>
                <a:cs typeface="Arial Narrow"/>
              </a:rPr>
              <a:t> </a:t>
            </a:r>
            <a:r>
              <a:rPr lang="en-US" altLang="ja-JP" b="1" dirty="0" err="1">
                <a:solidFill>
                  <a:srgbClr val="ED9D00"/>
                </a:solidFill>
                <a:latin typeface="Arial Narrow"/>
                <a:cs typeface="Arial Narrow"/>
              </a:rPr>
              <a:t>país</a:t>
            </a:r>
            <a:endParaRPr lang="en-US" altLang="ja-JP" b="1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rgbClr val="154576"/>
              </a:buClr>
              <a:buSzPct val="75000"/>
              <a:buNone/>
              <a:defRPr/>
            </a:pPr>
            <a:endParaRPr lang="en-US" altLang="ja-JP" b="1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rgbClr val="154576"/>
              </a:buClr>
              <a:buSzPct val="75000"/>
              <a:buNone/>
              <a:defRPr/>
            </a:pPr>
            <a:r>
              <a:rPr lang="en-US" altLang="ja-JP" b="1" dirty="0">
                <a:solidFill>
                  <a:srgbClr val="ED9D00"/>
                </a:solidFill>
                <a:latin typeface="Arial Narrow"/>
                <a:cs typeface="Arial Narrow"/>
              </a:rPr>
              <a:t>Objetivos:</a:t>
            </a:r>
          </a:p>
          <a:p>
            <a:pPr lvl="1"/>
            <a:r>
              <a:rPr lang="en-US" altLang="ja-JP" sz="2000" dirty="0">
                <a:solidFill>
                  <a:srgbClr val="154576"/>
                </a:solidFill>
                <a:latin typeface="Arial Narrow"/>
                <a:cs typeface="Arial Narrow"/>
              </a:rPr>
              <a:t>Facilitar los intercambios nacionales sobre carreteras y transporte por carretera</a:t>
            </a:r>
          </a:p>
          <a:p>
            <a:pPr lvl="1"/>
            <a:r>
              <a:rPr lang="en-US" altLang="ja-JP" sz="2000" dirty="0">
                <a:solidFill>
                  <a:srgbClr val="154576"/>
                </a:solidFill>
                <a:latin typeface="Arial Narrow"/>
                <a:cs typeface="Arial Narrow"/>
              </a:rPr>
              <a:t>Promover el trabajo de PIARC</a:t>
            </a:r>
          </a:p>
          <a:p>
            <a:pPr lvl="1"/>
            <a:r>
              <a:rPr lang="en-US" altLang="ja-JP" sz="2000" dirty="0">
                <a:solidFill>
                  <a:srgbClr val="154576"/>
                </a:solidFill>
                <a:latin typeface="Arial Narrow"/>
                <a:cs typeface="Arial Narrow"/>
              </a:rPr>
              <a:t>Enlace con los expertos y temas nacionales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75000"/>
              <a:buNone/>
              <a:defRPr/>
            </a:pPr>
            <a:endParaRPr lang="fr-FR" altLang="ja-JP" sz="2400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0E5B398-F302-45A7-9095-63526DF1A6F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63175" y="1511456"/>
            <a:ext cx="7995236" cy="4739469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Alemania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Argelia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Argentina,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Australia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 (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Austroads</a:t>
            </a:r>
            <a:r>
              <a:rPr lang="en-GB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)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Austria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Bélgica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Benín,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Bulgaria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Burkina Faso,</a:t>
            </a:r>
            <a:endParaRPr lang="fr-FR" sz="1800" dirty="0"/>
          </a:p>
          <a:p>
            <a:pPr lvl="1">
              <a:lnSpc>
                <a:spcPct val="10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fr-FR" altLang="ja-JP" sz="1800" dirty="0" err="1">
                <a:solidFill>
                  <a:srgbClr val="154576"/>
                </a:solidFill>
                <a:latin typeface="Arial Narrow"/>
              </a:rPr>
              <a:t>Camerún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</a:rPr>
              <a:t>, Canadá, Canadá-Quebec, Chile, Colombia, Congo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Corea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 del Sur, 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</a:rPr>
              <a:t>Costa de Marfil, República Checa,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República Dominicana</a:t>
            </a:r>
            <a:endParaRPr lang="fr-FR" sz="1800" dirty="0"/>
          </a:p>
          <a:p>
            <a:pPr lvl="1">
              <a:lnSpc>
                <a:spcPct val="100000"/>
              </a:lnSpc>
            </a:pP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Ecuador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República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Eslovaca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Eslovenia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España,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Estados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 Unidos,</a:t>
            </a:r>
          </a:p>
          <a:p>
            <a:pPr lvl="1">
              <a:lnSpc>
                <a:spcPct val="100000"/>
              </a:lnSpc>
            </a:pPr>
            <a:r>
              <a:rPr lang="fr-FR" sz="1800" dirty="0">
                <a:solidFill>
                  <a:srgbClr val="154576"/>
                </a:solidFill>
                <a:latin typeface="Arial Narrow"/>
              </a:rPr>
              <a:t>Francia,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Grecia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Hungría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</a:t>
            </a:r>
            <a:endParaRPr lang="fr-FR" sz="1800" dirty="0">
              <a:solidFill>
                <a:srgbClr val="154576"/>
              </a:solidFill>
              <a:latin typeface="Arial Narrow"/>
            </a:endParaRPr>
          </a:p>
          <a:p>
            <a:pPr lvl="1">
              <a:lnSpc>
                <a:spcPct val="100000"/>
              </a:lnSpc>
            </a:pP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India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Irlanda, Italia, Japón,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Madagascar, Malasia, Malí,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Marruecos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México y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Mongolia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Níger, Nueva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Zelanda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 (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Austroads</a:t>
            </a:r>
            <a:r>
              <a:rPr lang="en-GB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)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</a:t>
            </a:r>
            <a:endParaRPr lang="fr-FR" altLang="fr-FR" sz="1800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Paraguay,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Polonia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Portugal, Rumanía,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Senegal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Suiza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Tanzania,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Túnez</a:t>
            </a:r>
            <a:endParaRPr lang="fr-FR" altLang="ja-JP" sz="1800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Reino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Unido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 y Uruguay</a:t>
            </a:r>
          </a:p>
        </p:txBody>
      </p:sp>
    </p:spTree>
    <p:extLst>
      <p:ext uri="{BB962C8B-B14F-4D97-AF65-F5344CB8AC3E}">
        <p14:creationId xmlns:p14="http://schemas.microsoft.com/office/powerpoint/2010/main" val="3474506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10F45-360E-452D-A0AA-EC9CEB6A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Secretaría General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09E379-0A6F-402B-B63C-36B036FFF1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738648"/>
            <a:ext cx="11093450" cy="4346240"/>
          </a:xfrm>
        </p:spPr>
        <p:txBody>
          <a:bodyPr/>
          <a:lstStyle/>
          <a:p>
            <a:r>
              <a:rPr lang="en-US" b="1" dirty="0"/>
              <a:t>Misiones principales:</a:t>
            </a:r>
          </a:p>
          <a:p>
            <a:pPr lvl="1"/>
            <a:r>
              <a:rPr lang="en-US" dirty="0"/>
              <a:t>Asegura la gestión diaria de la Asociación de acuerdo con las resoluciones y decisiones del Consejo y del Comité Ejecutivo. </a:t>
            </a:r>
          </a:p>
          <a:p>
            <a:pPr lvl="1"/>
            <a:r>
              <a:rPr lang="en-US" dirty="0"/>
              <a:t>Representa a la Asociación en todos los asuntos jurídicos y administrativos que afectan al funcionamiento de la Asociación.</a:t>
            </a:r>
          </a:p>
          <a:p>
            <a:r>
              <a:rPr lang="en-US" b="1" dirty="0"/>
              <a:t>Con sede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París</a:t>
            </a:r>
            <a:endParaRPr lang="en-US" b="1" dirty="0"/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800" b="1" dirty="0" err="1"/>
              <a:t>Cuenta</a:t>
            </a:r>
            <a:r>
              <a:rPr lang="en-US" sz="2800" b="1" dirty="0"/>
              <a:t> con personal asalariado, así como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800" b="1" dirty="0"/>
              <a:t>Expertos </a:t>
            </a:r>
            <a:r>
              <a:rPr lang="en-US" sz="2800" b="1" dirty="0" err="1"/>
              <a:t>enviados</a:t>
            </a:r>
            <a:r>
              <a:rPr lang="en-US" sz="2800" b="1" dirty="0"/>
              <a:t> </a:t>
            </a:r>
            <a:r>
              <a:rPr lang="en-US" sz="2800" b="1" dirty="0" err="1"/>
              <a:t>por</a:t>
            </a:r>
            <a:r>
              <a:rPr lang="en-US" sz="2800" b="1" dirty="0"/>
              <a:t> </a:t>
            </a:r>
            <a:r>
              <a:rPr lang="en-US" sz="2800" b="1" dirty="0" err="1"/>
              <a:t>los</a:t>
            </a:r>
            <a:r>
              <a:rPr lang="en-US" sz="2800" b="1" dirty="0"/>
              <a:t> </a:t>
            </a:r>
            <a:r>
              <a:rPr lang="en-US" sz="2800" b="1" dirty="0" err="1"/>
              <a:t>países</a:t>
            </a:r>
            <a:endParaRPr lang="en-US" sz="2800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8679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3E171B6-1229-4D66-B8D8-BC768B638C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sz="2800" dirty="0">
              <a:solidFill>
                <a:srgbClr val="00457D"/>
              </a:solidFill>
              <a:latin typeface="Arial Narrow"/>
              <a:cs typeface="Arial Narrow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B3494BD-7377-4EF1-BC70-05A2F2FC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Comités y Grupos de Estudio de PIARC</a:t>
            </a:r>
          </a:p>
        </p:txBody>
      </p:sp>
    </p:spTree>
    <p:extLst>
      <p:ext uri="{BB962C8B-B14F-4D97-AF65-F5344CB8AC3E}">
        <p14:creationId xmlns:p14="http://schemas.microsoft.com/office/powerpoint/2010/main" val="152642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C215F-63D3-43F9-9761-746600EF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Afiliación</a:t>
            </a:r>
            <a:br>
              <a:rPr lang="fr-FR" altLang="fr-FR" dirty="0">
                <a:latin typeface="Arial Narrow"/>
                <a:cs typeface="Arial Narrow"/>
              </a:rPr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57548A-CB16-4994-B809-80229DE0CE6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 dirty="0">
                <a:solidFill>
                  <a:srgbClr val="ED9D00"/>
                </a:solidFill>
              </a:rPr>
              <a:t>Los miembros de los comités de PIARC son nombrados formalmente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La mayoría son nombrados por su Primer Delegado</a:t>
            </a:r>
          </a:p>
          <a:p>
            <a:pPr lvl="1"/>
            <a:r>
              <a:rPr lang="en-US" dirty="0"/>
              <a:t>Miembro</a:t>
            </a:r>
          </a:p>
          <a:p>
            <a:pPr lvl="1"/>
            <a:r>
              <a:rPr lang="en-US" dirty="0"/>
              <a:t>Miembro correspondiente (no está obligado a participar en las reuniones)</a:t>
            </a:r>
            <a:br>
              <a:rPr lang="en-US" dirty="0"/>
            </a:br>
            <a:endParaRPr lang="en-US" b="1" dirty="0"/>
          </a:p>
          <a:p>
            <a:r>
              <a:rPr lang="en-US" b="1" dirty="0"/>
              <a:t>Se pueden añadir miembros asociados:</a:t>
            </a:r>
          </a:p>
          <a:p>
            <a:pPr lvl="1"/>
            <a:r>
              <a:rPr lang="en-US" dirty="0"/>
              <a:t>Iniciativa del Presidente del TC/TF o del SG</a:t>
            </a:r>
          </a:p>
          <a:p>
            <a:pPr lvl="1"/>
            <a:r>
              <a:rPr lang="en-US" dirty="0"/>
              <a:t>A debatir con todos los miembros del CT/TF</a:t>
            </a:r>
          </a:p>
          <a:p>
            <a:pPr lvl="1"/>
            <a:r>
              <a:rPr lang="en-US" dirty="0"/>
              <a:t>Validación a través de la Secretaría General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335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32EBA-BE49-4F24-BC56-C6671D7A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Programa de trabajo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09BD8F-438C-4BBF-8915-525C9DC267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254" y="1481610"/>
            <a:ext cx="11093450" cy="4646233"/>
          </a:xfrm>
        </p:spPr>
        <p:txBody>
          <a:bodyPr/>
          <a:lstStyle/>
          <a:p>
            <a:r>
              <a:rPr lang="en-GB" sz="2600" b="1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Los CT / TF deben organizar actividades a lo largo de los cuatro años (para los CT) y de los dos años (para los TF):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Asignación de tareas a miembros específicos del CT/TF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Identificar los principales hitos, planificar las actividades mes a mes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Etc.</a:t>
            </a:r>
            <a:endParaRPr lang="en-US" sz="2300" dirty="0"/>
          </a:p>
          <a:p>
            <a:r>
              <a:rPr lang="en-GB" sz="2600" b="1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Este trabajo debe ajustarse a las normas de calidad de PIARC: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Con el objetivo de lograr una amplia representatividad geográfica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Implementar un proceso de revisión cuidadoso dentro del CT/TF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Coordinar con el </a:t>
            </a:r>
            <a:r>
              <a:rPr lang="fr-FR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STC y el GS</a:t>
            </a:r>
            <a:endParaRPr lang="en-GB" sz="2300" dirty="0">
              <a:solidFill>
                <a:srgbClr val="154576"/>
              </a:solidFill>
              <a:latin typeface="Arial Narrow"/>
              <a:ea typeface="ＭＳ Ｐゴシック" pitchFamily="-104" charset="-128"/>
            </a:endParaRPr>
          </a:p>
          <a:p>
            <a:r>
              <a:rPr lang="en-GB" sz="2600" b="1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Pueden producirse cambios, pueden surgir nuevas ideas, pueden surgir dificultades...</a:t>
            </a:r>
            <a:endParaRPr lang="fr-FR" sz="2600" b="1" dirty="0">
              <a:solidFill>
                <a:srgbClr val="154576"/>
              </a:solidFill>
              <a:latin typeface="Arial Narrow"/>
              <a:ea typeface="ＭＳ Ｐゴシック" pitchFamily="-104" charset="-128"/>
            </a:endParaRP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Es normal.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Debe ser identificado por el Presidente y discutido con el STC y el GS</a:t>
            </a:r>
            <a:endParaRPr lang="en-US" sz="2300" dirty="0">
              <a:solidFill>
                <a:srgbClr val="154576"/>
              </a:solidFill>
              <a:latin typeface="Arial Narrow"/>
              <a:ea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799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7D96DDC-5CCA-4867-A0B6-EB6D24618F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D147600-EF0E-4216-99F0-2FF3C591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Congresos</a:t>
            </a:r>
            <a:r>
              <a:rPr lang="fr-FR" dirty="0"/>
              <a:t> de PIARC</a:t>
            </a:r>
          </a:p>
        </p:txBody>
      </p:sp>
    </p:spTree>
    <p:extLst>
      <p:ext uri="{BB962C8B-B14F-4D97-AF65-F5344CB8AC3E}">
        <p14:creationId xmlns:p14="http://schemas.microsoft.com/office/powerpoint/2010/main" val="340048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32EBA-BE49-4F24-BC56-C6671D7A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Congresos en 2020 - 2023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09BD8F-438C-4BBF-8915-525C9DC267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468131"/>
            <a:ext cx="11093450" cy="4946738"/>
          </a:xfrm>
        </p:spPr>
        <p:txBody>
          <a:bodyPr/>
          <a:lstStyle/>
          <a:p>
            <a:r>
              <a:rPr lang="en-GB" sz="2400" b="1" dirty="0"/>
              <a:t>El Congreso Mundial de la Carretera</a:t>
            </a:r>
            <a:endParaRPr lang="en-GB" sz="2300" b="1" dirty="0">
              <a:solidFill>
                <a:srgbClr val="154576"/>
              </a:solidFill>
              <a:latin typeface="Arial Narrow"/>
              <a:ea typeface="ＭＳ Ｐゴシック" pitchFamily="-104" charset="-128"/>
            </a:endParaRPr>
          </a:p>
          <a:p>
            <a:pPr lvl="1"/>
            <a:r>
              <a:rPr lang="en-GB" sz="2000" dirty="0"/>
              <a:t>Importante evento que ha consolidado la reputación de la Asociación y que se celebra al final de un ciclo de trabajo de cuatro años</a:t>
            </a:r>
          </a:p>
          <a:p>
            <a:pPr lvl="1"/>
            <a:r>
              <a:rPr lang="en-GB" sz="2000" dirty="0"/>
              <a:t>El próximo WRC se celebrará en Praga en 2023</a:t>
            </a:r>
            <a:endParaRPr lang="en-GB" sz="2000" dirty="0">
              <a:solidFill>
                <a:srgbClr val="154576"/>
              </a:solidFill>
              <a:latin typeface="Arial Narrow"/>
              <a:ea typeface="ＭＳ Ｐゴシック" pitchFamily="-104" charset="-128"/>
            </a:endParaRPr>
          </a:p>
          <a:p>
            <a:r>
              <a:rPr lang="en-US" sz="2400" b="1" dirty="0"/>
              <a:t>Congreso Mundial de Vialidad y Servicios Invernales</a:t>
            </a:r>
            <a:endParaRPr lang="en-GB" sz="2400" b="1" dirty="0"/>
          </a:p>
          <a:p>
            <a:pPr lvl="1"/>
            <a:r>
              <a:rPr lang="en-GB" sz="2000" dirty="0"/>
              <a:t>Se celebra aproximadamente a la mitad del ciclo de cuatro años</a:t>
            </a:r>
          </a:p>
          <a:p>
            <a:pPr lvl="1"/>
            <a:r>
              <a:rPr lang="en-GB" sz="2000" dirty="0"/>
              <a:t>Objetivos y resultados similares a los del Congreso Mundial de la Carretera, aunque con temas más específicos</a:t>
            </a:r>
          </a:p>
          <a:p>
            <a:pPr lvl="1"/>
            <a:r>
              <a:rPr lang="en-GB" sz="2000" dirty="0"/>
              <a:t>La última edición fue Calgary en febrero de 2022 (en línea)</a:t>
            </a:r>
          </a:p>
          <a:p>
            <a:pPr lvl="1"/>
            <a:r>
              <a:rPr lang="en-GB" sz="2000" dirty="0"/>
              <a:t>Además de los problemas invernales, se abordó la resiliencia</a:t>
            </a:r>
          </a:p>
          <a:p>
            <a:pPr lvl="1"/>
            <a:r>
              <a:rPr lang="en-GB" sz="2000" b="1" dirty="0">
                <a:solidFill>
                  <a:srgbClr val="ED9D00"/>
                </a:solidFill>
                <a:hlinkClick r:id="rId2" tooltip="Actas del Congreso del Calgary 20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https://proceedings-calgary2022.piarc.org</a:t>
            </a:r>
            <a:endParaRPr lang="en-GB" sz="2000" b="1" dirty="0">
              <a:solidFill>
                <a:srgbClr val="ED9D00"/>
              </a:solidFill>
            </a:endParaRPr>
          </a:p>
          <a:p>
            <a:pPr marL="457200" lvl="1" indent="0">
              <a:buNone/>
            </a:pPr>
            <a:br>
              <a:rPr lang="en-GB" sz="2000" dirty="0"/>
            </a:br>
            <a:endParaRPr lang="en-GB" sz="2000" b="1" dirty="0"/>
          </a:p>
          <a:p>
            <a:r>
              <a:rPr lang="en-GB" sz="2400" b="1" dirty="0"/>
              <a:t>El programa de ambos congresos está coordinado </a:t>
            </a:r>
            <a:r>
              <a:rPr lang="en-GB" sz="2400" b="1" dirty="0" err="1"/>
              <a:t>por</a:t>
            </a:r>
            <a:r>
              <a:rPr lang="en-GB" sz="2400" b="1" dirty="0"/>
              <a:t> PIARC.</a:t>
            </a:r>
            <a:endParaRPr lang="en-GB" sz="2000" dirty="0"/>
          </a:p>
          <a:p>
            <a:r>
              <a:rPr lang="en-GB" sz="2400" b="1" dirty="0"/>
              <a:t>Se ha organizado una convocatoria de ponencias para ambos congresos.</a:t>
            </a:r>
          </a:p>
        </p:txBody>
      </p:sp>
    </p:spTree>
    <p:extLst>
      <p:ext uri="{BB962C8B-B14F-4D97-AF65-F5344CB8AC3E}">
        <p14:creationId xmlns:p14="http://schemas.microsoft.com/office/powerpoint/2010/main" val="4289594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0D644B9-B910-4721-85CB-66720C1D9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3000" dirty="0">
                <a:solidFill>
                  <a:srgbClr val="00457D"/>
                </a:solidFill>
                <a:latin typeface="Arial Narrow"/>
                <a:cs typeface="Arial Narrow"/>
              </a:rPr>
              <a:t>Del 6 al 10 de octubre de 2019</a:t>
            </a:r>
          </a:p>
          <a:p>
            <a:endParaRPr lang="fr-FR" sz="3000" dirty="0">
              <a:solidFill>
                <a:srgbClr val="00457D"/>
              </a:solidFill>
              <a:latin typeface="Arial Narrow"/>
              <a:cs typeface="Arial Narrow"/>
            </a:endParaRPr>
          </a:p>
          <a:p>
            <a:r>
              <a:rPr lang="fr-FR" sz="3000" b="1" dirty="0" err="1">
                <a:solidFill>
                  <a:srgbClr val="00457D"/>
                </a:solidFill>
                <a:latin typeface="Arial Narrow"/>
                <a:cs typeface="Arial Narrow"/>
              </a:rPr>
              <a:t>Las actas </a:t>
            </a:r>
            <a:r>
              <a:rPr lang="fr-FR" sz="3000" b="1" dirty="0">
                <a:solidFill>
                  <a:srgbClr val="00457D"/>
                </a:solidFill>
                <a:latin typeface="Arial Narrow"/>
                <a:cs typeface="Arial Narrow"/>
              </a:rPr>
              <a:t>completas están </a:t>
            </a:r>
            <a:r>
              <a:rPr lang="fr-FR" sz="3000" b="1" dirty="0" err="1">
                <a:solidFill>
                  <a:srgbClr val="00457D"/>
                </a:solidFill>
                <a:latin typeface="Arial Narrow"/>
                <a:cs typeface="Arial Narrow"/>
              </a:rPr>
              <a:t>disponibles aquí</a:t>
            </a:r>
            <a:r>
              <a:rPr lang="fr-FR" sz="3000" b="1" dirty="0">
                <a:solidFill>
                  <a:srgbClr val="00457D"/>
                </a:solidFill>
                <a:latin typeface="Arial Narrow"/>
                <a:cs typeface="Arial Narrow"/>
              </a:rPr>
              <a:t>:</a:t>
            </a:r>
            <a:br>
              <a:rPr lang="fr-FR" sz="3000" b="1" dirty="0">
                <a:latin typeface="Arial Narrow"/>
                <a:cs typeface="Arial Narrow"/>
              </a:rPr>
            </a:br>
            <a:r>
              <a:rPr lang="en-US" sz="2800" b="1" dirty="0">
                <a:latin typeface="Arial Narrow"/>
                <a:hlinkClick r:id="rId2" tooltip="Actas del Congreso del Abu Dabi 2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https://proceedings-abudhabi2019.piarc.org</a:t>
            </a:r>
            <a:endParaRPr lang="fr-FR" sz="2500" b="1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E8CC252-0A1C-44E2-8F60-9797694B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Congreso Mundial de la Carretera 2019 - Abu </a:t>
            </a:r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Dabi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971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 descr="AD Bridge.png">
            <a:extLst>
              <a:ext uri="{FF2B5EF4-FFF2-40B4-BE49-F238E27FC236}">
                <a16:creationId xmlns:a16="http://schemas.microsoft.com/office/drawing/2014/main" id="{1948CED9-EE26-4103-A7D3-33C5E3EF78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383" y="1185567"/>
            <a:ext cx="3617917" cy="5082312"/>
          </a:xfrm>
          <a:prstGeom prst="rect">
            <a:avLst/>
          </a:prstGeom>
          <a:ln>
            <a:noFill/>
          </a:ln>
        </p:spPr>
      </p:pic>
      <p:pic>
        <p:nvPicPr>
          <p:cNvPr id="6" name="Image 5" descr="Une image contenant intérieur, personne, ordinateur, assis&#10;&#10;Description générée automatiquement">
            <a:extLst>
              <a:ext uri="{FF2B5EF4-FFF2-40B4-BE49-F238E27FC236}">
                <a16:creationId xmlns:a16="http://schemas.microsoft.com/office/drawing/2014/main" id="{B2CDA811-5E91-4A9E-887D-2EB2EED0655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605" y="490821"/>
            <a:ext cx="2196593" cy="2745175"/>
          </a:xfrm>
          <a:prstGeom prst="rect">
            <a:avLst/>
          </a:prstGeom>
        </p:spPr>
      </p:pic>
      <p:pic>
        <p:nvPicPr>
          <p:cNvPr id="7" name="Image 6" descr="Une image contenant personne, bâtiment, homme, tenant&#10;&#10;Description générée automatiquement">
            <a:extLst>
              <a:ext uri="{FF2B5EF4-FFF2-40B4-BE49-F238E27FC236}">
                <a16:creationId xmlns:a16="http://schemas.microsoft.com/office/drawing/2014/main" id="{701869C8-FBC4-4C59-8666-78564AD7C7B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158" y="2541250"/>
            <a:ext cx="2853228" cy="35672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5FD475A-B5F3-48E3-9518-08BF0E18AC7F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973" y="749460"/>
            <a:ext cx="2372653" cy="29665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AD12A1-A85B-44C2-873A-DE08430BF6F7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21" y="2932662"/>
            <a:ext cx="4393186" cy="2575160"/>
          </a:xfrm>
          <a:prstGeom prst="rect">
            <a:avLst/>
          </a:prstGeom>
        </p:spPr>
      </p:pic>
      <p:pic>
        <p:nvPicPr>
          <p:cNvPr id="10" name="Grafik 8" descr="Abu Dhabi WRC Logo.png">
            <a:extLst>
              <a:ext uri="{FF2B5EF4-FFF2-40B4-BE49-F238E27FC236}">
                <a16:creationId xmlns:a16="http://schemas.microsoft.com/office/drawing/2014/main" id="{7A9EE1CA-24D5-4291-A681-C18A424E51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331" y="1388892"/>
            <a:ext cx="2965188" cy="65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39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2B125C3-0F19-44EE-A306-76F2998D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442" y="405545"/>
            <a:ext cx="10255278" cy="61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40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4F0C2-555C-4673-AD48-CD51EC06A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5"/>
            <a:ext cx="11382876" cy="13255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Las carreteras están al servicio de los Objetivos de Desarrollo Sostenible de la ONU</a:t>
            </a:r>
            <a:endParaRPr lang="fr-FR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5FBEB7-2F55-F044-524D-1A1BC5DEA7EB}"/>
              </a:ext>
            </a:extLst>
          </p:cNvPr>
          <p:cNvSpPr txBox="1"/>
          <p:nvPr/>
        </p:nvSpPr>
        <p:spPr>
          <a:xfrm>
            <a:off x="201168" y="6250925"/>
            <a:ext cx="254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Informe de PIARC y el DFID, 2016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9B89AA-9CAC-BBFF-016B-C6074FF30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5" y="2309801"/>
            <a:ext cx="2786130" cy="39411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59489ED-8048-E074-0E87-F3A33D4AB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557" y="1231659"/>
            <a:ext cx="6946006" cy="50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36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27º Congreso Mundial de la Carretera</a:t>
            </a:r>
            <a:b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r>
              <a:rPr lang="fr-FR" sz="2400" dirty="0"/>
              <a:t>2 - 6 de octubre de 2023</a:t>
            </a:r>
            <a:br>
              <a:rPr lang="en-US" sz="1800" dirty="0"/>
            </a:br>
            <a:b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b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524000"/>
            <a:ext cx="9437560" cy="4560888"/>
          </a:xfrm>
        </p:spPr>
        <p:txBody>
          <a:bodyPr/>
          <a:lstStyle/>
          <a:p>
            <a:r>
              <a:rPr lang="fr-FR" b="1" dirty="0">
                <a:solidFill>
                  <a:srgbClr val="ED9D00"/>
                </a:solidFill>
              </a:rPr>
              <a:t>Contenido </a:t>
            </a:r>
            <a:r>
              <a:rPr lang="fr-FR" b="1" dirty="0" err="1">
                <a:solidFill>
                  <a:srgbClr val="ED9D00"/>
                </a:solidFill>
              </a:rPr>
              <a:t>técnico </a:t>
            </a:r>
            <a:r>
              <a:rPr lang="fr-FR" b="1" dirty="0">
                <a:solidFill>
                  <a:srgbClr val="ED9D00"/>
                </a:solidFill>
              </a:rPr>
              <a:t>muy </a:t>
            </a:r>
            <a:r>
              <a:rPr lang="fr-FR" b="1" dirty="0" err="1">
                <a:solidFill>
                  <a:srgbClr val="ED9D00"/>
                </a:solidFill>
              </a:rPr>
              <a:t>rico</a:t>
            </a:r>
            <a:r>
              <a:rPr lang="fr-FR" b="1" dirty="0">
                <a:solidFill>
                  <a:srgbClr val="ED9D00"/>
                </a:solidFill>
              </a:rPr>
              <a:t>:</a:t>
            </a:r>
            <a:endParaRPr lang="en-US" b="1" dirty="0">
              <a:solidFill>
                <a:srgbClr val="ED9D00"/>
              </a:solidFill>
            </a:endParaRPr>
          </a:p>
          <a:p>
            <a:pPr lvl="1"/>
            <a:r>
              <a:rPr lang="fr-FR" dirty="0"/>
              <a:t>Sesión </a:t>
            </a:r>
            <a:r>
              <a:rPr lang="fr-FR" dirty="0" err="1"/>
              <a:t>ministerial</a:t>
            </a:r>
          </a:p>
          <a:p>
            <a:pPr lvl="1"/>
            <a:r>
              <a:rPr lang="fr-FR" dirty="0"/>
              <a:t>Todos </a:t>
            </a:r>
            <a:r>
              <a:rPr lang="fr-FR" dirty="0" err="1"/>
              <a:t>nuestros </a:t>
            </a:r>
            <a:r>
              <a:rPr lang="fr-FR" dirty="0"/>
              <a:t>25 </a:t>
            </a:r>
            <a:r>
              <a:rPr lang="fr-FR" dirty="0" err="1"/>
              <a:t>comités presentarán su trabajo</a:t>
            </a:r>
            <a:endParaRPr lang="fr-FR" dirty="0"/>
          </a:p>
          <a:p>
            <a:pPr lvl="1"/>
            <a:r>
              <a:rPr lang="fr-FR" dirty="0" err="1"/>
              <a:t>También</a:t>
            </a:r>
            <a:r>
              <a:rPr lang="fr-FR" dirty="0"/>
              <a:t> se </a:t>
            </a:r>
            <a:r>
              <a:rPr lang="fr-FR" dirty="0" err="1"/>
              <a:t>presentarán</a:t>
            </a:r>
            <a:r>
              <a:rPr lang="fr-FR" dirty="0"/>
              <a:t> </a:t>
            </a:r>
            <a:r>
              <a:rPr lang="fr-FR" dirty="0" err="1"/>
              <a:t>trabajos</a:t>
            </a:r>
            <a:r>
              <a:rPr lang="fr-FR" dirty="0"/>
              <a:t> de la convocatoria sobre 49 temas (</a:t>
            </a:r>
            <a:r>
              <a:rPr lang="fr-FR" dirty="0" err="1"/>
              <a:t>hemos</a:t>
            </a:r>
            <a:r>
              <a:rPr lang="fr-FR" dirty="0"/>
              <a:t> </a:t>
            </a:r>
            <a:r>
              <a:rPr lang="fr-FR" dirty="0" err="1"/>
              <a:t>recibido</a:t>
            </a:r>
            <a:r>
              <a:rPr lang="fr-FR" dirty="0"/>
              <a:t> </a:t>
            </a:r>
            <a:r>
              <a:rPr lang="fr-FR" dirty="0" err="1"/>
              <a:t>unos</a:t>
            </a:r>
            <a:r>
              <a:rPr lang="fr-FR" dirty="0"/>
              <a:t> 780 resúmenes)</a:t>
            </a:r>
          </a:p>
          <a:p>
            <a:pPr lvl="1"/>
            <a:r>
              <a:rPr lang="fr-FR" dirty="0"/>
              <a:t>Sesiones de </a:t>
            </a:r>
            <a:r>
              <a:rPr lang="fr-FR" dirty="0" err="1"/>
              <a:t>prospectiva </a:t>
            </a:r>
            <a:r>
              <a:rPr lang="fr-FR" dirty="0"/>
              <a:t>con </a:t>
            </a:r>
            <a:r>
              <a:rPr lang="fr-FR" dirty="0" err="1"/>
              <a:t>nuestras </a:t>
            </a:r>
            <a:r>
              <a:rPr lang="fr-FR" dirty="0"/>
              <a:t>organizaciones </a:t>
            </a:r>
            <a:r>
              <a:rPr lang="fr-FR" dirty="0" err="1"/>
              <a:t>asociadas</a:t>
            </a:r>
            <a:endParaRPr lang="fr-FR" b="1" dirty="0"/>
          </a:p>
          <a:p>
            <a:r>
              <a:rPr lang="en-US" b="1" dirty="0">
                <a:solidFill>
                  <a:srgbClr val="ED9D00"/>
                </a:solidFill>
              </a:rPr>
              <a:t>Una gran oportunidad para:</a:t>
            </a:r>
          </a:p>
          <a:p>
            <a:pPr lvl="1"/>
            <a:r>
              <a:rPr lang="en-US" dirty="0"/>
              <a:t>Presentar su trabajo con un pabellón nacional</a:t>
            </a:r>
          </a:p>
          <a:p>
            <a:pPr lvl="1"/>
            <a:r>
              <a:rPr lang="en-US" dirty="0"/>
              <a:t>Colaborar con los ministerios, con los expertos, con la industria...</a:t>
            </a:r>
          </a:p>
          <a:p>
            <a:pPr lvl="1"/>
            <a:r>
              <a:rPr lang="en-US" dirty="0"/>
              <a:t>Más información sobre los resultados de PIARC</a:t>
            </a:r>
          </a:p>
          <a:p>
            <a:pPr lvl="1"/>
            <a:r>
              <a:rPr lang="en-US" dirty="0"/>
              <a:t>Discutir nuevas ideas</a:t>
            </a:r>
          </a:p>
          <a:p>
            <a:pPr marL="0" indent="0">
              <a:buNone/>
            </a:pPr>
            <a:r>
              <a:rPr lang="en-US" sz="2200" i="1" dirty="0">
                <a:solidFill>
                  <a:srgbClr val="FF0000"/>
                </a:solidFill>
                <a:hlinkClick r:id="rId2" tooltip="27° Congreso Mundial de la Carretera Praga 20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https://www.piarc.org/es/actividades/Congreso-Mundial-Carreteras-Asociacion-Mundial-Carreteras/XXVII-Congreso-Mundial-Carretera-Praga-2023</a:t>
            </a:r>
            <a:endParaRPr lang="en-US" sz="22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World Road Congress Prague 2023 - PIARC (World Road Association)">
            <a:extLst>
              <a:ext uri="{FF2B5EF4-FFF2-40B4-BE49-F238E27FC236}">
                <a16:creationId xmlns:a16="http://schemas.microsoft.com/office/drawing/2014/main" id="{B97097DC-97A8-4E5F-B3E4-2316A09C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1744" y="667201"/>
            <a:ext cx="2487994" cy="21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99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Próximos </a:t>
            </a:r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Congresos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de PIARC</a:t>
            </a:r>
            <a:br>
              <a:rPr lang="fr-FR" dirty="0">
                <a:latin typeface="Arial Narrow"/>
                <a:cs typeface="Arial Narrow"/>
              </a:rPr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3213" y="1546529"/>
            <a:ext cx="11093450" cy="4008110"/>
          </a:xfrm>
        </p:spPr>
        <p:txBody>
          <a:bodyPr/>
          <a:lstStyle/>
          <a:p>
            <a:r>
              <a:rPr lang="fr-FR" b="1" dirty="0">
                <a:latin typeface="Arial Narrow"/>
                <a:cs typeface="Arial Narrow"/>
              </a:rPr>
              <a:t>17º </a:t>
            </a:r>
            <a:r>
              <a:rPr lang="en-US" b="1" dirty="0"/>
              <a:t>Congreso Mundial de Vialidad </a:t>
            </a:r>
            <a:r>
              <a:rPr lang="en-US" b="1" dirty="0" err="1"/>
              <a:t>Invernal</a:t>
            </a:r>
            <a:endParaRPr lang="fr-FR" b="1" dirty="0">
              <a:latin typeface="Arial Narrow"/>
              <a:cs typeface="Arial Narrow"/>
            </a:endParaRPr>
          </a:p>
          <a:p>
            <a:pPr lvl="1"/>
            <a:r>
              <a:rPr lang="fr-FR" dirty="0">
                <a:latin typeface="Arial Narrow"/>
                <a:cs typeface="Arial Narrow"/>
              </a:rPr>
              <a:t>Chambéry, Francia</a:t>
            </a:r>
          </a:p>
          <a:p>
            <a:pPr lvl="1"/>
            <a:r>
              <a:rPr lang="fr-FR" dirty="0" err="1">
                <a:latin typeface="Arial Narrow"/>
                <a:cs typeface="Arial Narrow"/>
              </a:rPr>
              <a:t>Febrero </a:t>
            </a:r>
            <a:r>
              <a:rPr lang="fr-FR" dirty="0">
                <a:latin typeface="Arial Narrow"/>
                <a:cs typeface="Arial Narrow"/>
              </a:rPr>
              <a:t>de 2026</a:t>
            </a:r>
          </a:p>
          <a:p>
            <a:pPr marL="457200" lvl="1" indent="0">
              <a:buNone/>
            </a:pPr>
            <a:endParaRPr lang="fr-FR" b="1" dirty="0">
              <a:latin typeface="Arial Narrow"/>
              <a:cs typeface="Arial Narrow"/>
            </a:endParaRPr>
          </a:p>
          <a:p>
            <a:pPr marL="457200" lvl="1" indent="0">
              <a:buNone/>
            </a:pPr>
            <a:endParaRPr lang="fr-FR" b="1" dirty="0">
              <a:latin typeface="Arial Narrow"/>
              <a:cs typeface="Arial Narrow"/>
            </a:endParaRPr>
          </a:p>
          <a:p>
            <a:pPr marL="457200" lvl="1" indent="0">
              <a:buNone/>
            </a:pPr>
            <a:endParaRPr lang="fr-FR" b="1" dirty="0">
              <a:latin typeface="Arial Narrow"/>
              <a:cs typeface="Arial Narrow"/>
            </a:endParaRPr>
          </a:p>
          <a:p>
            <a:r>
              <a:rPr lang="fr-FR" b="1" dirty="0">
                <a:latin typeface="Arial Narrow"/>
                <a:cs typeface="Arial Narrow"/>
              </a:rPr>
              <a:t>28º Congreso Mundial de la Carretera</a:t>
            </a:r>
          </a:p>
          <a:p>
            <a:pPr lvl="1"/>
            <a:r>
              <a:rPr lang="fr-FR" dirty="0">
                <a:latin typeface="Arial Narrow"/>
                <a:cs typeface="Arial Narrow"/>
              </a:rPr>
              <a:t>La convocatoria de </a:t>
            </a:r>
            <a:r>
              <a:rPr lang="fr-FR" dirty="0" err="1">
                <a:latin typeface="Arial Narrow"/>
                <a:cs typeface="Arial Narrow"/>
              </a:rPr>
              <a:t>candidaturas se publicará </a:t>
            </a:r>
            <a:r>
              <a:rPr lang="fr-FR" dirty="0">
                <a:latin typeface="Arial Narrow"/>
                <a:cs typeface="Arial Narrow"/>
              </a:rPr>
              <a:t>en </a:t>
            </a:r>
            <a:r>
              <a:rPr lang="fr-FR" dirty="0" err="1">
                <a:latin typeface="Arial Narrow"/>
                <a:cs typeface="Arial Narrow"/>
              </a:rPr>
              <a:t>enero </a:t>
            </a:r>
            <a:r>
              <a:rPr lang="fr-FR" dirty="0">
                <a:latin typeface="Arial Narrow"/>
                <a:cs typeface="Arial Narrow"/>
              </a:rPr>
              <a:t>de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820C8E-3058-BAC3-D0E7-5DA67E009E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3055" y="1303361"/>
            <a:ext cx="1987205" cy="166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51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3F4F2CA-9F16-4AC5-95BA-E35A696AD0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231EB-5D96-4209-BC86-A1EFF89B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/>
                <a:cs typeface="Arial Narrow"/>
              </a:rPr>
              <a:t>Plan Estratégico de PIARC 2020 - 2023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142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Papel del Plan Estratégico</a:t>
            </a:r>
            <a:br>
              <a:rPr lang="fr-FR" dirty="0">
                <a:latin typeface="Arial Narrow"/>
                <a:cs typeface="Arial Narrow"/>
              </a:rPr>
            </a:br>
            <a:br>
              <a:rPr lang="en-US" altLang="en-US" dirty="0">
                <a:latin typeface="Arial Narrow"/>
                <a:ea typeface="ＭＳ Ｐゴシック" pitchFamily="34" charset="-128"/>
                <a:cs typeface="Arial Narrow"/>
              </a:rPr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644312" cy="4152900"/>
          </a:xfrm>
        </p:spPr>
        <p:txBody>
          <a:bodyPr/>
          <a:lstStyle/>
          <a:p>
            <a:r>
              <a:rPr lang="en-US" b="1" dirty="0"/>
              <a:t>El </a:t>
            </a:r>
            <a:r>
              <a:rPr lang="en-US" b="1" dirty="0">
                <a:solidFill>
                  <a:srgbClr val="ED9D00"/>
                </a:solidFill>
                <a:hlinkClick r:id="rId2" tooltip="Plan Estratégico de PIARC 2020-20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 </a:t>
            </a:r>
            <a:r>
              <a:rPr lang="en-US" b="1" dirty="0" err="1">
                <a:solidFill>
                  <a:srgbClr val="ED9D00"/>
                </a:solidFill>
                <a:hlinkClick r:id="rId2" tooltip="Plan Estratégico de PIARC 2020-20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Estratégico</a:t>
            </a:r>
            <a:r>
              <a:rPr lang="en-US" b="1" dirty="0">
                <a:solidFill>
                  <a:srgbClr val="ED9D00"/>
                </a:solidFill>
              </a:rPr>
              <a:t> </a:t>
            </a:r>
            <a:r>
              <a:rPr lang="en-US" b="1" dirty="0" err="1"/>
              <a:t>orienta</a:t>
            </a:r>
            <a:r>
              <a:rPr lang="en-US" b="1" dirty="0"/>
              <a:t> las actividades de PIARC durante un ciclo de 4 años.</a:t>
            </a:r>
          </a:p>
          <a:p>
            <a:endParaRPr lang="en-US" b="1" dirty="0"/>
          </a:p>
          <a:p>
            <a:r>
              <a:rPr lang="en-US" b="1" dirty="0"/>
              <a:t>En particular:</a:t>
            </a:r>
          </a:p>
          <a:p>
            <a:pPr lvl="1"/>
            <a:r>
              <a:rPr lang="en-US" dirty="0"/>
              <a:t>Identifica cuáles son los temas prioritarios para los miembros de PIARC</a:t>
            </a:r>
          </a:p>
          <a:p>
            <a:pPr lvl="1"/>
            <a:r>
              <a:rPr lang="en-US" dirty="0"/>
              <a:t>Establece comités y Grupos de Estudio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489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Desarrollo del Plan Estratégico</a:t>
            </a:r>
            <a:br>
              <a:rPr lang="fr-FR" dirty="0">
                <a:latin typeface="Arial Narrow"/>
                <a:cs typeface="Arial Narrow"/>
              </a:rPr>
            </a:br>
            <a:br>
              <a:rPr lang="en-US" altLang="en-US" dirty="0">
                <a:latin typeface="Arial Narrow"/>
                <a:ea typeface="ＭＳ Ｐゴシック" pitchFamily="34" charset="-128"/>
                <a:cs typeface="Arial Narrow"/>
              </a:rPr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481959"/>
            <a:ext cx="11093450" cy="460292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El </a:t>
            </a:r>
            <a:r>
              <a:rPr lang="en-US" b="1" dirty="0" err="1"/>
              <a:t>proceso</a:t>
            </a:r>
            <a:r>
              <a:rPr lang="en-US" b="1" dirty="0"/>
              <a:t> </a:t>
            </a:r>
            <a:r>
              <a:rPr lang="en-US" b="1" dirty="0" err="1"/>
              <a:t>implica</a:t>
            </a:r>
            <a:r>
              <a:rPr lang="en-US" b="1" dirty="0"/>
              <a:t> varias etapas de consulta:</a:t>
            </a:r>
          </a:p>
          <a:p>
            <a:r>
              <a:rPr lang="en-US" b="1" dirty="0"/>
              <a:t>A nivel interno: </a:t>
            </a:r>
            <a:r>
              <a:rPr lang="en-US" dirty="0" err="1"/>
              <a:t>Primeros</a:t>
            </a:r>
            <a:r>
              <a:rPr lang="en-US" dirty="0"/>
              <a:t> </a:t>
            </a:r>
            <a:r>
              <a:rPr lang="en-US" dirty="0" err="1"/>
              <a:t>Delegados</a:t>
            </a:r>
            <a:r>
              <a:rPr lang="en-US" dirty="0"/>
              <a:t>, </a:t>
            </a:r>
            <a:r>
              <a:rPr lang="en-US" dirty="0" err="1"/>
              <a:t>Comités</a:t>
            </a:r>
            <a:r>
              <a:rPr lang="en-US" dirty="0"/>
              <a:t> </a:t>
            </a:r>
            <a:r>
              <a:rPr lang="en-US" dirty="0" err="1"/>
              <a:t>Nacionales</a:t>
            </a:r>
            <a:r>
              <a:rPr lang="en-US" dirty="0"/>
              <a:t> y organismos técnicos, países de renta baja y media.</a:t>
            </a:r>
          </a:p>
          <a:p>
            <a:r>
              <a:rPr lang="en-US" b="1" dirty="0"/>
              <a:t>Externamente: </a:t>
            </a:r>
            <a:r>
              <a:rPr lang="en-US" dirty="0"/>
              <a:t>Grupo consultivo - Taller, Entrevistas con partes interesadas externas.</a:t>
            </a:r>
          </a:p>
          <a:p>
            <a:r>
              <a:rPr lang="en-US" dirty="0"/>
              <a:t>También se consulta a los </a:t>
            </a:r>
            <a:r>
              <a:rPr lang="en-US" b="1" dirty="0" err="1"/>
              <a:t>nuevos</a:t>
            </a:r>
            <a:r>
              <a:rPr lang="en-US" b="1" dirty="0"/>
              <a:t> </a:t>
            </a:r>
            <a:r>
              <a:rPr lang="en-US" b="1" dirty="0" err="1"/>
              <a:t>coordinadores</a:t>
            </a:r>
            <a:r>
              <a:rPr lang="en-US" b="1" dirty="0"/>
              <a:t>, presidentes y secretarios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El próximo Plan, que abarcará el periodo 2024-2027, está en fase de elaboración</a:t>
            </a:r>
          </a:p>
          <a:p>
            <a:pPr lvl="1"/>
            <a:r>
              <a:rPr lang="en-US" dirty="0"/>
              <a:t>Se </a:t>
            </a:r>
            <a:r>
              <a:rPr lang="en-US" dirty="0" err="1"/>
              <a:t>centrará</a:t>
            </a:r>
            <a:r>
              <a:rPr lang="en-US" dirty="0"/>
              <a:t> en la resiliencia, la seguridad vial, la digitalización y la descarbonización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5055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F835AC-DFA8-4240-9B2A-7DE23931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Objetivos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7A968E-9D20-471E-BE85-1A6F27BB47C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219201"/>
            <a:ext cx="11274344" cy="5234762"/>
          </a:xfrm>
        </p:spPr>
        <p:txBody>
          <a:bodyPr/>
          <a:lstStyle/>
          <a:p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Aumentar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la flexibilidad 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para atender las necesidades de los miembros de PIARC en un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mundo que cambia rápidamente.</a:t>
            </a:r>
            <a:b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</a:br>
            <a:endParaRPr lang="es-ES" sz="2400" b="1" dirty="0">
              <a:solidFill>
                <a:srgbClr val="154576"/>
              </a:solidFill>
              <a:ea typeface="MS PGothic" panose="020B0600070205080204" pitchFamily="34" charset="-128"/>
            </a:endParaRPr>
          </a:p>
          <a:p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Producir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resultados más útiles y frecuentes 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para dar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más visibilidad 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a PIARC y hacerla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más relevante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.</a:t>
            </a:r>
            <a:b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</a:br>
            <a:endParaRPr lang="es-ES" sz="2400" dirty="0">
              <a:solidFill>
                <a:srgbClr val="154576"/>
              </a:solidFill>
              <a:ea typeface="MS PGothic" panose="020B0600070205080204" pitchFamily="34" charset="-128"/>
            </a:endParaRPr>
          </a:p>
          <a:p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Mejorar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la calidad de los resultados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, para que PIARC siga siendo reconocida por elaborar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productos valiosos relacionados con la carretera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.</a:t>
            </a:r>
            <a:b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</a:br>
            <a:endParaRPr lang="es-ES" sz="2400" dirty="0">
              <a:solidFill>
                <a:srgbClr val="154576"/>
              </a:solidFill>
              <a:ea typeface="MS PGothic" panose="020B0600070205080204" pitchFamily="34" charset="-128"/>
            </a:endParaRPr>
          </a:p>
          <a:p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Garantizar una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producción 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de resultados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diversificada y con valor añadido 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para mejorar la cartera de PIARC y ampliar su alcance a un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público más amplio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.</a:t>
            </a:r>
            <a:b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</a:br>
            <a:endParaRPr lang="es-ES" sz="2400" dirty="0">
              <a:solidFill>
                <a:srgbClr val="154576"/>
              </a:solidFill>
              <a:ea typeface="MS PGothic" panose="020B0600070205080204" pitchFamily="34" charset="-128"/>
            </a:endParaRPr>
          </a:p>
          <a:p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Superar el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"concepto de silo" 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entre los órganos técnicos para lograr un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conocimiento más integral e interconectado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, y añadir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temas transversales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.</a:t>
            </a:r>
          </a:p>
          <a:p>
            <a:pPr marL="0" indent="0">
              <a:buNone/>
            </a:pP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764778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4F0C2-555C-4673-AD48-CD51EC06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Cuestiones horizontales clave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AD17D2-C75D-4DDA-B09D-3994BABA7FD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FR" b="1" dirty="0">
                <a:latin typeface="Arial Narrow"/>
                <a:ea typeface="ＭＳ Ｐゴシック" panose="020B0600070205080204" pitchFamily="34" charset="-128"/>
              </a:rPr>
              <a:t>Cambio climático</a:t>
            </a:r>
            <a:endParaRPr lang="es-ES" b="1" dirty="0">
              <a:latin typeface="Arial Narrow"/>
              <a:ea typeface="ＭＳ Ｐゴシック" panose="020B0600070205080204" pitchFamily="34" charset="-128"/>
            </a:endParaRPr>
          </a:p>
          <a:p>
            <a:r>
              <a:rPr lang="fr-FR" b="1" dirty="0" err="1">
                <a:latin typeface="Arial Narrow"/>
                <a:ea typeface="ＭＳ Ｐゴシック" panose="020B0600070205080204" pitchFamily="34" charset="-128"/>
              </a:rPr>
              <a:t>Resiliencia</a:t>
            </a:r>
            <a:endParaRPr lang="fr-FR" b="1" dirty="0">
              <a:latin typeface="Arial Narrow"/>
              <a:ea typeface="ＭＳ Ｐゴシック" panose="020B0600070205080204" pitchFamily="34" charset="-128"/>
            </a:endParaRPr>
          </a:p>
          <a:p>
            <a:r>
              <a:rPr lang="fr-FR" b="1" dirty="0" err="1">
                <a:latin typeface="Arial Narrow"/>
                <a:ea typeface="ＭＳ Ｐゴシック" panose="020B0600070205080204" pitchFamily="34" charset="-128"/>
              </a:rPr>
              <a:t>Seguridad </a:t>
            </a:r>
            <a:r>
              <a:rPr lang="fr-FR" b="1" dirty="0">
                <a:latin typeface="Arial Narrow"/>
                <a:ea typeface="ＭＳ Ｐゴシック" panose="020B0600070205080204" pitchFamily="34" charset="-128"/>
              </a:rPr>
              <a:t>vial</a:t>
            </a:r>
          </a:p>
          <a:p>
            <a:endParaRPr lang="en-US" dirty="0">
              <a:latin typeface="Arial Narrow"/>
              <a:ea typeface="ＭＳ Ｐゴシック" panose="020B0600070205080204" pitchFamily="34" charset="-128"/>
            </a:endParaRPr>
          </a:p>
          <a:p>
            <a:r>
              <a:rPr lang="en-US" dirty="0">
                <a:latin typeface="Arial Narrow"/>
                <a:ea typeface="ＭＳ Ｐゴシック" panose="020B0600070205080204" pitchFamily="34" charset="-128"/>
              </a:rPr>
              <a:t>Nuestro Plan refleja las megatendencias, incluidas las que van más allá de las carreteras </a:t>
            </a:r>
          </a:p>
          <a:p>
            <a:r>
              <a:rPr lang="en-US" dirty="0">
                <a:latin typeface="Arial Narrow"/>
                <a:ea typeface="ＭＳ Ｐゴシック" panose="020B0600070205080204" pitchFamily="34" charset="-128"/>
              </a:rPr>
              <a:t>También sitúa las carreteras en el contexto del sistema de transporte mundial </a:t>
            </a:r>
          </a:p>
          <a:p>
            <a:pPr marL="0" indent="0">
              <a:buNone/>
            </a:pPr>
            <a:endParaRPr lang="fr-FR" b="1" dirty="0">
              <a:latin typeface="Arial Narrow"/>
              <a:cs typeface="Arial Narrow"/>
            </a:endParaRPr>
          </a:p>
          <a:p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475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57D249-7FC2-48F9-90A6-3FDCAF6E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5"/>
            <a:ext cx="11486250" cy="1325563"/>
          </a:xfrm>
        </p:spPr>
        <p:txBody>
          <a:bodyPr/>
          <a:lstStyle/>
          <a:p>
            <a:r>
              <a:rPr lang="en-US" altLang="en-US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Comités</a:t>
            </a:r>
            <a: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</a:t>
            </a:r>
            <a:r>
              <a:rPr lang="en-US" altLang="en-US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Técnicos</a:t>
            </a:r>
            <a: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de PIARC 2020 - 2023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graphicFrame>
        <p:nvGraphicFramePr>
          <p:cNvPr id="3" name="Tabla 1">
            <a:extLst>
              <a:ext uri="{FF2B5EF4-FFF2-40B4-BE49-F238E27FC236}">
                <a16:creationId xmlns:a16="http://schemas.microsoft.com/office/drawing/2014/main" id="{1B75D5CA-E749-C790-0CF4-1766EA7EC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232892"/>
              </p:ext>
            </p:extLst>
          </p:nvPr>
        </p:nvGraphicFramePr>
        <p:xfrm>
          <a:off x="-1" y="1229408"/>
          <a:ext cx="12191999" cy="5132957"/>
        </p:xfrm>
        <a:graphic>
          <a:graphicData uri="http://schemas.openxmlformats.org/drawingml/2006/table">
            <a:tbl>
              <a:tblPr firstRow="1" firstCol="1" bandRow="1"/>
              <a:tblGrid>
                <a:gridCol w="3237665">
                  <a:extLst>
                    <a:ext uri="{9D8B030D-6E8A-4147-A177-3AD203B41FA5}">
                      <a16:colId xmlns:a16="http://schemas.microsoft.com/office/drawing/2014/main" val="43781061"/>
                    </a:ext>
                  </a:extLst>
                </a:gridCol>
                <a:gridCol w="3281249">
                  <a:extLst>
                    <a:ext uri="{9D8B030D-6E8A-4147-A177-3AD203B41FA5}">
                      <a16:colId xmlns:a16="http://schemas.microsoft.com/office/drawing/2014/main" val="2867384229"/>
                    </a:ext>
                  </a:extLst>
                </a:gridCol>
                <a:gridCol w="2927877">
                  <a:extLst>
                    <a:ext uri="{9D8B030D-6E8A-4147-A177-3AD203B41FA5}">
                      <a16:colId xmlns:a16="http://schemas.microsoft.com/office/drawing/2014/main" val="3214646214"/>
                    </a:ext>
                  </a:extLst>
                </a:gridCol>
                <a:gridCol w="2745208">
                  <a:extLst>
                    <a:ext uri="{9D8B030D-6E8A-4147-A177-3AD203B41FA5}">
                      <a16:colId xmlns:a16="http://schemas.microsoft.com/office/drawing/2014/main" val="352219293"/>
                    </a:ext>
                  </a:extLst>
                </a:gridCol>
              </a:tblGrid>
              <a:tr h="381960"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500" dirty="0">
                          <a:effectLst/>
                        </a:rPr>
                        <a:t>1. Administración de carreteras</a:t>
                      </a:r>
                      <a:endParaRPr lang="es-ES" sz="1500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/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500" dirty="0">
                          <a:effectLst/>
                        </a:rPr>
                        <a:t>2. Movilidad</a:t>
                      </a:r>
                      <a:endParaRPr lang="es-ES" sz="1500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/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500" dirty="0">
                          <a:effectLst/>
                        </a:rPr>
                        <a:t>3. Seguridad y sostenibilidad</a:t>
                      </a:r>
                      <a:endParaRPr lang="es-ES" sz="1500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/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500" dirty="0">
                          <a:effectLst/>
                        </a:rPr>
                        <a:t>4. </a:t>
                      </a:r>
                      <a:r>
                        <a:rPr lang="en-US" sz="1500" dirty="0" err="1">
                          <a:effectLst/>
                        </a:rPr>
                        <a:t>Infraestructura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resiliente</a:t>
                      </a:r>
                      <a:endParaRPr lang="es-ES" sz="1500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110052"/>
                  </a:ext>
                </a:extLst>
              </a:tr>
              <a:tr h="386027"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TC 1.1 </a:t>
                      </a:r>
                      <a:r>
                        <a:rPr lang="en-US" sz="1300" b="1" dirty="0" err="1">
                          <a:solidFill>
                            <a:srgbClr val="171877"/>
                          </a:solidFill>
                          <a:effectLst/>
                        </a:rPr>
                        <a:t>Funcionamiento</a:t>
                      </a: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 de las administraciones de transporte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TC 2.1 Movilidad en zonas urbanas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TC 3.1 Seguridad vial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TC 4.1 Pavimentos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837354"/>
                  </a:ext>
                </a:extLst>
              </a:tr>
              <a:tr h="668430"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TC 1.2 Planificación de las infraestructuras viarias y del transporte para el desarrollo económico y social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TC 2.2 Accesibilidad y movilidad en zonas rurales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TC 3.2 Servicio de invierno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TC 4.2 Puentes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03486"/>
                  </a:ext>
                </a:extLst>
              </a:tr>
              <a:tr h="334215"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TC 1.3 Finanzas y adquisiciones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TC 2.3 Carga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TC 3.3 Gestión de activos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TC 4.3 Movimiento de tierras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298219"/>
                  </a:ext>
                </a:extLst>
              </a:tr>
              <a:tr h="579040"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TC 1.4 Cambio climático y resiliencia de la red de carreteras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TC 2.4 Explotación de la red de carreteras/ITS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TC 3.4 Sostenibilidad medioambiental en las infraestructuras y el transporte por carretera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TC 4.4 Túneles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472847"/>
                  </a:ext>
                </a:extLst>
              </a:tr>
              <a:tr h="194813"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TC 1.5 Gestión de catástrofes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 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89008" marR="89008" marT="44504" marB="44504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s-ES" sz="1700" b="1" dirty="0">
                        <a:solidFill>
                          <a:srgbClr val="171877"/>
                        </a:solidFill>
                      </a:endParaRPr>
                    </a:p>
                  </a:txBody>
                  <a:tcPr marL="89008" marR="89008" marT="44504" marB="44504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s-ES" sz="1700" b="1" dirty="0">
                        <a:solidFill>
                          <a:srgbClr val="171877"/>
                        </a:solidFill>
                      </a:endParaRPr>
                    </a:p>
                  </a:txBody>
                  <a:tcPr marL="89008" marR="89008" marT="44504" marB="44504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411877"/>
                  </a:ext>
                </a:extLst>
              </a:tr>
              <a:tr h="668430"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GE 1.1 Proyectos bien preparados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62025" algn="l"/>
                        </a:tabLst>
                        <a:defRPr/>
                      </a:pPr>
                      <a:r>
                        <a:rPr lang="en-GB" sz="1300" b="1" kern="1200" dirty="0">
                          <a:solidFill>
                            <a:srgbClr val="17187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 2.1 La nueva movilidad y su impacto en la infraestructura vial y el transporte</a:t>
                      </a:r>
                      <a:endParaRPr lang="es-ES" sz="1300" b="1" kern="1200" dirty="0">
                        <a:solidFill>
                          <a:srgbClr val="17187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GE 3.1 Infraestructura vial y seguridad del transporte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GE 4.1 Normas de diseño de carreteras</a:t>
                      </a:r>
                      <a:endParaRPr lang="es-ES" sz="1300" b="1" i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33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 </a:t>
                      </a:r>
                      <a:r>
                        <a:rPr lang="en-US" sz="1300" b="0" i="1" dirty="0">
                          <a:solidFill>
                            <a:srgbClr val="171877"/>
                          </a:solidFill>
                          <a:effectLst/>
                        </a:rPr>
                        <a:t>GE 1.2 HDM-4</a:t>
                      </a:r>
                      <a:endParaRPr lang="es-ES" sz="1300" b="0" i="1" dirty="0">
                        <a:solidFill>
                          <a:srgbClr val="171877"/>
                        </a:solidFill>
                        <a:effectLst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62025" algn="l"/>
                        </a:tabLst>
                        <a:defRPr/>
                      </a:pPr>
                      <a:r>
                        <a:rPr lang="en-GB" sz="1300" b="1" kern="1200" dirty="0">
                          <a:solidFill>
                            <a:srgbClr val="17187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 2.2 Sistemas eléctricos de carreteras</a:t>
                      </a:r>
                      <a:endParaRPr lang="es-ES" sz="1300" b="1" kern="1200" dirty="0">
                        <a:solidFill>
                          <a:srgbClr val="17187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171877"/>
                          </a:solidFill>
                          <a:effectLst/>
                        </a:rPr>
                        <a:t> 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 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169164"/>
                  </a:ext>
                </a:extLst>
              </a:tr>
              <a:tr h="62779"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s-ES" sz="1500" b="1" dirty="0">
                          <a:solidFill>
                            <a:srgbClr val="171877"/>
                          </a:solidFill>
                          <a:effectLst/>
                          <a:latin typeface="Arial Narrow" panose="020B0606020202030204" pitchFamily="34" charset="0"/>
                          <a:ea typeface="Yu Mincho"/>
                          <a:cs typeface="Times New Roman" panose="02020603050405020304" pitchFamily="18" charset="0"/>
                        </a:rPr>
                        <a:t>GE 1.1 Proyectos bien preparados en </a:t>
                      </a:r>
                      <a:r>
                        <a:rPr lang="es-ES" sz="1500" b="1" dirty="0" err="1">
                          <a:solidFill>
                            <a:srgbClr val="171877"/>
                          </a:solidFill>
                          <a:effectLst/>
                          <a:latin typeface="Arial Narrow" panose="020B0606020202030204" pitchFamily="34" charset="0"/>
                          <a:ea typeface="Yu Mincho"/>
                          <a:cs typeface="Times New Roman" panose="02020603050405020304" pitchFamily="18" charset="0"/>
                        </a:rPr>
                        <a:t>PIBM</a:t>
                      </a: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62025" algn="l"/>
                        </a:tabLst>
                        <a:defRPr/>
                      </a:pPr>
                      <a:endParaRPr lang="es-ES" sz="1300" b="1" kern="1200" dirty="0">
                        <a:solidFill>
                          <a:srgbClr val="17187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endParaRPr lang="es-ES" sz="1500" b="1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51730"/>
                  </a:ext>
                </a:extLst>
              </a:tr>
              <a:tr h="278172">
                <a:tc gridSpan="4">
                  <a:txBody>
                    <a:bodyPr/>
                    <a:lstStyle>
                      <a:lvl1pPr marL="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dirty="0">
                          <a:solidFill>
                            <a:srgbClr val="171877"/>
                          </a:solidFill>
                          <a:effectLst/>
                        </a:rPr>
                        <a:t>Comité de Terminología</a:t>
                      </a:r>
                      <a:endParaRPr lang="es-ES" sz="1500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84691" marR="84691" marT="42346" marB="42346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73824"/>
                  </a:ext>
                </a:extLst>
              </a:tr>
              <a:tr h="275522">
                <a:tc gridSpan="4">
                  <a:txBody>
                    <a:bodyPr/>
                    <a:lstStyle>
                      <a:lvl1pPr marL="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3438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06876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0314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13753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67190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20629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74067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27505" algn="l" defTabSz="906876" rtl="0" eaLnBrk="1" latinLnBrk="0" hangingPunct="1">
                        <a:defRPr sz="1785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dirty="0">
                          <a:solidFill>
                            <a:srgbClr val="171877"/>
                          </a:solidFill>
                          <a:effectLst/>
                        </a:rPr>
                        <a:t>Comité de Estadísticas de Carreteras</a:t>
                      </a:r>
                      <a:endParaRPr lang="es-ES" sz="1500" dirty="0">
                        <a:solidFill>
                          <a:srgbClr val="171877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84691" marR="84691" marT="42346" marB="42346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53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033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A7D701F-61C8-C6E3-CF0E-F05128AC4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1EDC370-01E7-2FDF-7012-1318EE8A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Algunas </a:t>
            </a:r>
            <a:r>
              <a:rPr lang="fr-FR" dirty="0"/>
              <a:t>direcciones de la organización</a:t>
            </a:r>
          </a:p>
        </p:txBody>
      </p:sp>
    </p:spTree>
    <p:extLst>
      <p:ext uri="{BB962C8B-B14F-4D97-AF65-F5344CB8AC3E}">
        <p14:creationId xmlns:p14="http://schemas.microsoft.com/office/powerpoint/2010/main" val="1765688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4F0C2-555C-4673-AD48-CD51EC06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PIARC y los </a:t>
            </a:r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países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de </a:t>
            </a:r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ingresos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</a:t>
            </a:r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bajos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y </a:t>
            </a:r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medios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AD17D2-C75D-4DDA-B09D-3994BABA7F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345324"/>
            <a:ext cx="11093450" cy="4905601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fr-FR" b="1" dirty="0">
                <a:latin typeface="Arial Narrow"/>
                <a:cs typeface="Arial Narrow"/>
              </a:rPr>
              <a:t>PIARC abarca tanto los países de renta alta como los de renta media y </a:t>
            </a:r>
            <a:r>
              <a:rPr lang="fr-FR" b="1" dirty="0" err="1">
                <a:latin typeface="Arial Narrow"/>
                <a:cs typeface="Arial Narrow"/>
              </a:rPr>
              <a:t>baja</a:t>
            </a:r>
            <a:endParaRPr lang="fr-FR" b="1" dirty="0">
              <a:latin typeface="Arial Narrow"/>
              <a:cs typeface="Arial Narrow"/>
            </a:endParaRPr>
          </a:p>
          <a:p>
            <a:pPr>
              <a:spcBef>
                <a:spcPts val="3000"/>
              </a:spcBef>
            </a:pPr>
            <a:r>
              <a:rPr lang="fr-FR" b="1" dirty="0">
                <a:latin typeface="Arial Narrow"/>
                <a:cs typeface="Arial Narrow"/>
              </a:rPr>
              <a:t>Nos preocupamos por </a:t>
            </a:r>
            <a:r>
              <a:rPr lang="fr-FR" b="1" dirty="0" err="1">
                <a:latin typeface="Arial Narrow"/>
                <a:cs typeface="Arial Narrow"/>
              </a:rPr>
              <a:t>incluir</a:t>
            </a:r>
            <a:r>
              <a:rPr lang="fr-FR" b="1" dirty="0">
                <a:latin typeface="Arial Narrow"/>
                <a:cs typeface="Arial Narrow"/>
              </a:rPr>
              <a:t> temas específicos de los países de ingresos bajos y medios en el </a:t>
            </a:r>
            <a:r>
              <a:rPr lang="fr-FR" b="1" dirty="0" err="1">
                <a:latin typeface="Arial Narrow"/>
                <a:cs typeface="Arial Narrow"/>
              </a:rPr>
              <a:t>trabajo</a:t>
            </a:r>
            <a:r>
              <a:rPr lang="fr-FR" b="1" dirty="0">
                <a:latin typeface="Arial Narrow"/>
                <a:cs typeface="Arial Narrow"/>
              </a:rPr>
              <a:t> de </a:t>
            </a:r>
            <a:r>
              <a:rPr lang="fr-FR" b="1" dirty="0" err="1">
                <a:latin typeface="Arial Narrow"/>
                <a:cs typeface="Arial Narrow"/>
              </a:rPr>
              <a:t>nuestros</a:t>
            </a:r>
            <a:r>
              <a:rPr lang="fr-FR" b="1" dirty="0">
                <a:latin typeface="Arial Narrow"/>
                <a:cs typeface="Arial Narrow"/>
              </a:rPr>
              <a:t> comités</a:t>
            </a:r>
          </a:p>
          <a:p>
            <a:pPr>
              <a:spcBef>
                <a:spcPts val="3000"/>
              </a:spcBef>
            </a:pPr>
            <a:r>
              <a:rPr lang="fr-FR" b="1" dirty="0">
                <a:latin typeface="Arial Narrow"/>
                <a:cs typeface="Arial Narrow"/>
              </a:rPr>
              <a:t>Tanto los </a:t>
            </a:r>
            <a:r>
              <a:rPr lang="fr-FR" b="1" dirty="0" err="1">
                <a:latin typeface="Arial Narrow"/>
                <a:cs typeface="Arial Narrow"/>
              </a:rPr>
              <a:t>países</a:t>
            </a:r>
            <a:r>
              <a:rPr lang="fr-FR" b="1" dirty="0">
                <a:latin typeface="Arial Narrow"/>
                <a:cs typeface="Arial Narrow"/>
              </a:rPr>
              <a:t> de renta media como los de renta </a:t>
            </a:r>
            <a:r>
              <a:rPr lang="fr-FR" b="1" dirty="0" err="1">
                <a:latin typeface="Arial Narrow"/>
                <a:cs typeface="Arial Narrow"/>
              </a:rPr>
              <a:t>baja</a:t>
            </a:r>
            <a:r>
              <a:rPr lang="fr-FR" b="1" dirty="0">
                <a:latin typeface="Arial Narrow"/>
                <a:cs typeface="Arial Narrow"/>
              </a:rPr>
              <a:t> están </a:t>
            </a:r>
            <a:r>
              <a:rPr lang="fr-FR" b="1" dirty="0" err="1">
                <a:latin typeface="Arial Narrow"/>
                <a:cs typeface="Arial Narrow"/>
              </a:rPr>
              <a:t>representados</a:t>
            </a:r>
            <a:r>
              <a:rPr lang="fr-FR" b="1" dirty="0">
                <a:latin typeface="Arial Narrow"/>
                <a:cs typeface="Arial Narrow"/>
              </a:rPr>
              <a:t> en </a:t>
            </a:r>
            <a:r>
              <a:rPr lang="fr-FR" b="1" dirty="0" err="1">
                <a:latin typeface="Arial Narrow"/>
                <a:cs typeface="Arial Narrow"/>
              </a:rPr>
              <a:t>nuestros</a:t>
            </a:r>
            <a:r>
              <a:rPr lang="fr-FR" b="1" dirty="0">
                <a:latin typeface="Arial Narrow"/>
                <a:cs typeface="Arial Narrow"/>
              </a:rPr>
              <a:t> órganos de </a:t>
            </a:r>
            <a:r>
              <a:rPr lang="fr-FR" b="1" dirty="0" err="1">
                <a:latin typeface="Arial Narrow"/>
                <a:cs typeface="Arial Narrow"/>
              </a:rPr>
              <a:t>decisión</a:t>
            </a:r>
            <a:endParaRPr lang="fr-FR" b="1" dirty="0">
              <a:latin typeface="Arial Narrow"/>
              <a:cs typeface="Arial Narrow"/>
            </a:endParaRPr>
          </a:p>
          <a:p>
            <a:pPr>
              <a:spcBef>
                <a:spcPts val="3000"/>
              </a:spcBef>
            </a:pPr>
            <a:r>
              <a:rPr lang="fr-FR" b="1" dirty="0" err="1">
                <a:latin typeface="Arial Narrow"/>
                <a:cs typeface="Arial Narrow"/>
              </a:rPr>
              <a:t>Existen mecanismos de </a:t>
            </a:r>
            <a:r>
              <a:rPr lang="fr-FR" b="1" dirty="0">
                <a:latin typeface="Arial Narrow"/>
                <a:cs typeface="Arial Narrow"/>
              </a:rPr>
              <a:t>apoyo:</a:t>
            </a:r>
          </a:p>
          <a:p>
            <a:pPr lvl="1"/>
            <a:r>
              <a:rPr lang="fr-FR" dirty="0" err="1">
                <a:latin typeface="Arial Narrow"/>
                <a:cs typeface="Arial Narrow"/>
              </a:rPr>
              <a:t>Fondo</a:t>
            </a:r>
            <a:r>
              <a:rPr lang="fr-FR" dirty="0">
                <a:latin typeface="Arial Narrow"/>
                <a:cs typeface="Arial Narrow"/>
              </a:rPr>
              <a:t> especial para cubrir parte de los gastos de </a:t>
            </a:r>
            <a:r>
              <a:rPr lang="fr-FR" dirty="0" err="1">
                <a:latin typeface="Arial Narrow"/>
                <a:cs typeface="Arial Narrow"/>
              </a:rPr>
              <a:t>viaje</a:t>
            </a:r>
            <a:r>
              <a:rPr lang="fr-FR" dirty="0">
                <a:latin typeface="Arial Narrow"/>
                <a:cs typeface="Arial Narrow"/>
              </a:rPr>
              <a:t> de los expertos a los </a:t>
            </a:r>
            <a:r>
              <a:rPr lang="fr-FR" dirty="0" err="1">
                <a:latin typeface="Arial Narrow"/>
                <a:cs typeface="Arial Narrow"/>
              </a:rPr>
              <a:t>eventos</a:t>
            </a:r>
            <a:r>
              <a:rPr lang="fr-FR" dirty="0">
                <a:latin typeface="Arial Narrow"/>
                <a:cs typeface="Arial Narrow"/>
              </a:rPr>
              <a:t> de PIARC</a:t>
            </a:r>
          </a:p>
          <a:p>
            <a:pPr lvl="1"/>
            <a:r>
              <a:rPr lang="fr-FR" dirty="0" err="1">
                <a:latin typeface="Arial Narrow"/>
                <a:cs typeface="Arial Narrow"/>
              </a:rPr>
              <a:t>Financiación</a:t>
            </a:r>
            <a:r>
              <a:rPr lang="fr-FR" dirty="0">
                <a:latin typeface="Arial Narrow"/>
                <a:cs typeface="Arial Narrow"/>
              </a:rPr>
              <a:t> de los </a:t>
            </a:r>
            <a:r>
              <a:rPr lang="fr-FR" dirty="0" err="1">
                <a:latin typeface="Arial Narrow"/>
                <a:cs typeface="Arial Narrow"/>
              </a:rPr>
              <a:t>seminarios</a:t>
            </a:r>
            <a:r>
              <a:rPr lang="fr-FR" dirty="0">
                <a:latin typeface="Arial Narrow"/>
                <a:cs typeface="Arial Narrow"/>
              </a:rPr>
              <a:t> de PIARC en los </a:t>
            </a:r>
            <a:r>
              <a:rPr lang="fr-FR" dirty="0" err="1">
                <a:latin typeface="Arial Narrow"/>
                <a:cs typeface="Arial Narrow"/>
              </a:rPr>
              <a:t>países</a:t>
            </a:r>
            <a:r>
              <a:rPr lang="fr-FR" dirty="0">
                <a:latin typeface="Arial Narrow"/>
                <a:cs typeface="Arial Narrow"/>
              </a:rPr>
              <a:t> de renta </a:t>
            </a:r>
            <a:r>
              <a:rPr lang="fr-FR" dirty="0" err="1">
                <a:latin typeface="Arial Narrow"/>
                <a:cs typeface="Arial Narrow"/>
              </a:rPr>
              <a:t>baja</a:t>
            </a:r>
            <a:endParaRPr lang="fr-FR" dirty="0">
              <a:latin typeface="Arial Narrow"/>
              <a:cs typeface="Arial Narrow"/>
            </a:endParaRPr>
          </a:p>
          <a:p>
            <a:pPr lvl="1"/>
            <a:endParaRPr lang="fr-FR" b="1" dirty="0">
              <a:latin typeface="Arial Narrow"/>
              <a:cs typeface="Arial Narrow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150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34A682D-3F6D-42FE-ACE4-10C2F612EE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¿</a:t>
            </a:r>
            <a:r>
              <a:rPr lang="fr-FR" dirty="0" err="1"/>
              <a:t>Qué</a:t>
            </a:r>
            <a:r>
              <a:rPr lang="fr-FR" dirty="0"/>
              <a:t> es PIARC?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337EFC-6B46-4AD4-96C2-6217A42E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3054421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4F0C2-555C-4673-AD48-CD51EC06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Cooperación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con </a:t>
            </a:r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otros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</a:t>
            </a:r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organismos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AD17D2-C75D-4DDA-B09D-3994BABA7F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506319"/>
            <a:ext cx="11093450" cy="4744606"/>
          </a:xfrm>
        </p:spPr>
        <p:txBody>
          <a:bodyPr/>
          <a:lstStyle/>
          <a:p>
            <a:r>
              <a:rPr lang="fr-FR" b="1" dirty="0">
                <a:latin typeface="Arial Narrow"/>
                <a:cs typeface="Arial Narrow"/>
              </a:rPr>
              <a:t>Objetivos:</a:t>
            </a:r>
          </a:p>
          <a:p>
            <a:pPr lvl="1"/>
            <a:r>
              <a:rPr lang="fr-FR" dirty="0" err="1">
                <a:latin typeface="Arial Narrow"/>
                <a:cs typeface="Arial Narrow"/>
              </a:rPr>
              <a:t>Evitar </a:t>
            </a:r>
            <a:r>
              <a:rPr lang="fr-FR" dirty="0">
                <a:latin typeface="Arial Narrow"/>
                <a:cs typeface="Arial Narrow"/>
              </a:rPr>
              <a:t>la duplicación</a:t>
            </a:r>
          </a:p>
          <a:p>
            <a:pPr lvl="1"/>
            <a:r>
              <a:rPr lang="fr-FR" dirty="0">
                <a:latin typeface="Arial Narrow"/>
                <a:cs typeface="Arial Narrow"/>
              </a:rPr>
              <a:t>Compartir opiniones</a:t>
            </a:r>
          </a:p>
          <a:p>
            <a:pPr lvl="1"/>
            <a:r>
              <a:rPr lang="fr-FR" dirty="0" err="1">
                <a:latin typeface="Arial Narrow"/>
                <a:cs typeface="Arial Narrow"/>
              </a:rPr>
              <a:t>Contribuir </a:t>
            </a:r>
            <a:r>
              <a:rPr lang="fr-FR" dirty="0">
                <a:latin typeface="Arial Narrow"/>
                <a:cs typeface="Arial Narrow"/>
              </a:rPr>
              <a:t>a las </a:t>
            </a:r>
            <a:r>
              <a:rPr lang="fr-FR" dirty="0" err="1">
                <a:latin typeface="Arial Narrow"/>
                <a:cs typeface="Arial Narrow"/>
              </a:rPr>
              <a:t>actividades de los demás </a:t>
            </a:r>
            <a:r>
              <a:rPr lang="fr-FR" dirty="0">
                <a:latin typeface="Arial Narrow"/>
                <a:cs typeface="Arial Narrow"/>
              </a:rPr>
              <a:t>(por ejemplo, el Plan Estratégico)</a:t>
            </a:r>
          </a:p>
          <a:p>
            <a:pPr lvl="1"/>
            <a:r>
              <a:rPr lang="fr-FR" dirty="0">
                <a:latin typeface="Arial Narrow"/>
                <a:cs typeface="Arial Narrow"/>
              </a:rPr>
              <a:t>Promover </a:t>
            </a:r>
            <a:r>
              <a:rPr lang="fr-FR" dirty="0" err="1">
                <a:latin typeface="Arial Narrow"/>
                <a:cs typeface="Arial Narrow"/>
              </a:rPr>
              <a:t>nuestros </a:t>
            </a:r>
            <a:r>
              <a:rPr lang="fr-FR" dirty="0">
                <a:latin typeface="Arial Narrow"/>
                <a:cs typeface="Arial Narrow"/>
              </a:rPr>
              <a:t>productos</a:t>
            </a:r>
            <a:endParaRPr lang="fr-FR" b="1" dirty="0">
              <a:latin typeface="Arial Narrow"/>
              <a:cs typeface="Arial Narrow"/>
            </a:endParaRPr>
          </a:p>
          <a:p>
            <a:r>
              <a:rPr lang="fr-FR" b="1" dirty="0" err="1">
                <a:latin typeface="Arial Narrow"/>
                <a:cs typeface="Arial Narrow"/>
              </a:rPr>
              <a:t>Ejemplos</a:t>
            </a:r>
            <a:r>
              <a:rPr lang="fr-FR" b="1" dirty="0">
                <a:latin typeface="Arial Narrow"/>
                <a:cs typeface="Arial Narrow"/>
              </a:rPr>
              <a:t>:</a:t>
            </a:r>
          </a:p>
          <a:p>
            <a:pPr lvl="1"/>
            <a:r>
              <a:rPr lang="fr-FR" dirty="0" err="1">
                <a:latin typeface="Arial Narrow"/>
                <a:cs typeface="Arial Narrow"/>
              </a:rPr>
              <a:t>ITF</a:t>
            </a:r>
            <a:r>
              <a:rPr lang="fr-FR" dirty="0">
                <a:latin typeface="Arial Narrow"/>
                <a:cs typeface="Arial Narrow"/>
              </a:rPr>
              <a:t>/</a:t>
            </a:r>
            <a:r>
              <a:rPr lang="fr-FR" dirty="0" err="1">
                <a:latin typeface="Arial Narrow"/>
                <a:cs typeface="Arial Narrow"/>
              </a:rPr>
              <a:t>OECD</a:t>
            </a:r>
            <a:endParaRPr lang="fr-FR" dirty="0">
              <a:latin typeface="Arial Narrow"/>
              <a:cs typeface="Arial Narrow"/>
            </a:endParaRPr>
          </a:p>
          <a:p>
            <a:pPr lvl="1"/>
            <a:r>
              <a:rPr lang="is-IS" dirty="0">
                <a:latin typeface="Arial Narrow"/>
                <a:cs typeface="Arial Narrow"/>
              </a:rPr>
              <a:t>Banco Mundial</a:t>
            </a:r>
          </a:p>
          <a:p>
            <a:pPr lvl="1"/>
            <a:r>
              <a:rPr lang="is-IS" dirty="0">
                <a:latin typeface="Arial Narrow"/>
                <a:cs typeface="Arial Narrow"/>
              </a:rPr>
              <a:t>Organizaciones regionales de carreteras</a:t>
            </a:r>
          </a:p>
          <a:p>
            <a:pPr lvl="1"/>
            <a:r>
              <a:rPr lang="is-IS" dirty="0">
                <a:latin typeface="Arial Narrow"/>
                <a:cs typeface="Arial Narrow"/>
              </a:rPr>
              <a:t>Etc.</a:t>
            </a:r>
            <a:endParaRPr lang="fr-FR" b="1" dirty="0">
              <a:latin typeface="Arial Narrow"/>
              <a:cs typeface="Arial Narrow"/>
            </a:endParaRPr>
          </a:p>
          <a:p>
            <a:r>
              <a:rPr lang="is-IS" b="1" dirty="0">
                <a:latin typeface="Arial Narrow"/>
                <a:cs typeface="Arial Narrow"/>
              </a:rPr>
              <a:t>Grupo consultivo</a:t>
            </a:r>
          </a:p>
          <a:p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755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4F0C2-555C-4673-AD48-CD51EC06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Inclusión de </a:t>
            </a:r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género 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y diversidad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AD17D2-C75D-4DDA-B09D-3994BABA7F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932637"/>
            <a:ext cx="11367868" cy="3726581"/>
          </a:xfrm>
        </p:spPr>
        <p:txBody>
          <a:bodyPr/>
          <a:lstStyle/>
          <a:p>
            <a:r>
              <a:rPr lang="fr-FR" b="1" dirty="0">
                <a:latin typeface="Arial Narrow"/>
                <a:cs typeface="Arial Narrow"/>
              </a:rPr>
              <a:t>La inclusión de </a:t>
            </a:r>
            <a:r>
              <a:rPr lang="fr-FR" b="1" dirty="0" err="1">
                <a:latin typeface="Arial Narrow"/>
                <a:cs typeface="Arial Narrow"/>
              </a:rPr>
              <a:t>género</a:t>
            </a:r>
            <a:r>
              <a:rPr lang="fr-FR" b="1" dirty="0">
                <a:latin typeface="Arial Narrow"/>
                <a:cs typeface="Arial Narrow"/>
              </a:rPr>
              <a:t> y la </a:t>
            </a:r>
            <a:r>
              <a:rPr lang="fr-FR" b="1" dirty="0" err="1">
                <a:latin typeface="Arial Narrow"/>
                <a:cs typeface="Arial Narrow"/>
              </a:rPr>
              <a:t>diversidad</a:t>
            </a:r>
            <a:r>
              <a:rPr lang="fr-FR" b="1" dirty="0">
                <a:latin typeface="Arial Narrow"/>
                <a:cs typeface="Arial Narrow"/>
              </a:rPr>
              <a:t> se </a:t>
            </a:r>
            <a:r>
              <a:rPr lang="fr-FR" b="1" dirty="0" err="1">
                <a:latin typeface="Arial Narrow"/>
                <a:cs typeface="Arial Narrow"/>
              </a:rPr>
              <a:t>acordaron</a:t>
            </a:r>
            <a:r>
              <a:rPr lang="fr-FR" b="1" dirty="0">
                <a:latin typeface="Arial Narrow"/>
                <a:cs typeface="Arial Narrow"/>
              </a:rPr>
              <a:t> </a:t>
            </a:r>
            <a:r>
              <a:rPr lang="fr-FR" b="1" dirty="0" err="1">
                <a:latin typeface="Arial Narrow"/>
                <a:cs typeface="Arial Narrow"/>
              </a:rPr>
              <a:t>recientemente</a:t>
            </a:r>
            <a:r>
              <a:rPr lang="fr-FR" b="1" dirty="0">
                <a:latin typeface="Arial Narrow"/>
                <a:cs typeface="Arial Narrow"/>
              </a:rPr>
              <a:t> como valores para PIARC</a:t>
            </a:r>
          </a:p>
          <a:p>
            <a:endParaRPr lang="fr-FR" b="1" dirty="0">
              <a:latin typeface="Arial Narrow"/>
              <a:cs typeface="Arial Narrow"/>
            </a:endParaRPr>
          </a:p>
          <a:p>
            <a:r>
              <a:rPr lang="fr-FR" b="1" dirty="0">
                <a:latin typeface="Arial Narrow"/>
                <a:cs typeface="Arial Narrow"/>
              </a:rPr>
              <a:t>Las acciones </a:t>
            </a:r>
            <a:r>
              <a:rPr lang="fr-FR" b="1" dirty="0" err="1">
                <a:latin typeface="Arial Narrow"/>
                <a:cs typeface="Arial Narrow"/>
              </a:rPr>
              <a:t>prácticas incluirán</a:t>
            </a:r>
            <a:r>
              <a:rPr lang="fr-FR" b="1" dirty="0">
                <a:latin typeface="Arial Narrow"/>
                <a:cs typeface="Arial Narrow"/>
              </a:rPr>
              <a:t>:</a:t>
            </a:r>
          </a:p>
          <a:p>
            <a:pPr lvl="1"/>
            <a:r>
              <a:rPr lang="en-US" sz="2800" dirty="0"/>
              <a:t>Fomentar la participación de las mujeres en las actividades de PIARC</a:t>
            </a:r>
          </a:p>
          <a:p>
            <a:pPr lvl="1"/>
            <a:r>
              <a:rPr lang="en-US" sz="2800" dirty="0"/>
              <a:t>Cubrir las necesidades específicas de género en el trabajo de nuestros Comités</a:t>
            </a:r>
          </a:p>
          <a:p>
            <a:pPr lvl="1"/>
            <a:r>
              <a:rPr lang="en-US" sz="2800" dirty="0"/>
              <a:t>Organizar sesiones de formación y tutoría ad hoc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2721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B634F0B-D20C-4096-A101-37E47070D7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43A0407-40CA-4B40-A2D1-85EA78D8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3386505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70E31-DD13-461B-86AD-579010892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Intercambio de conocimientos a nivel mundial:</a:t>
            </a:r>
            <a:br>
              <a:rPr lang="en-US" altLang="ja-JP" sz="40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r>
              <a:rPr lang="en-US" altLang="ja-JP" sz="40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El núcleo de PIARC</a:t>
            </a:r>
            <a:br>
              <a:rPr lang="en-US" altLang="en-US" sz="40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endParaRPr lang="fr-FR" sz="40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442732-DB24-42C3-BABC-DF362E8CC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7" y="1931988"/>
            <a:ext cx="11093451" cy="4144962"/>
          </a:xfrm>
        </p:spPr>
        <p:txBody>
          <a:bodyPr/>
          <a:lstStyle/>
          <a:p>
            <a:r>
              <a:rPr lang="fr-FR" altLang="ja-JP" sz="2300" b="1" dirty="0" err="1">
                <a:latin typeface="Arial Narrow"/>
                <a:cs typeface="Arial Narrow"/>
              </a:rPr>
              <a:t>Dirigido </a:t>
            </a:r>
            <a:r>
              <a:rPr lang="fr-FR" altLang="ja-JP" sz="2300" b="1" dirty="0">
                <a:latin typeface="Arial Narrow"/>
                <a:cs typeface="Arial Narrow"/>
              </a:rPr>
              <a:t>a </a:t>
            </a:r>
            <a:r>
              <a:rPr lang="fr-FR" altLang="ja-JP" sz="2300" b="1" dirty="0" err="1">
                <a:latin typeface="Arial Narrow"/>
                <a:cs typeface="Arial Narrow"/>
              </a:rPr>
              <a:t>los profesionales </a:t>
            </a:r>
            <a:r>
              <a:rPr lang="fr-FR" altLang="ja-JP" sz="2300" b="1" dirty="0">
                <a:latin typeface="Arial Narrow"/>
                <a:cs typeface="Arial Narrow"/>
              </a:rPr>
              <a:t>más </a:t>
            </a:r>
            <a:r>
              <a:rPr lang="fr-FR" altLang="ja-JP" sz="2300" b="1" dirty="0" err="1">
                <a:latin typeface="Arial Narrow"/>
                <a:cs typeface="Arial Narrow"/>
              </a:rPr>
              <a:t>que a la investigación</a:t>
            </a:r>
            <a:endParaRPr lang="fr-FR" altLang="ja-JP" sz="2300" b="1" dirty="0">
              <a:latin typeface="Arial Narrow"/>
              <a:cs typeface="Arial Narrow"/>
            </a:endParaRPr>
          </a:p>
          <a:p>
            <a:r>
              <a:rPr lang="fr-FR" altLang="ja-JP" sz="2300" b="1" dirty="0">
                <a:latin typeface="Arial Narrow"/>
                <a:cs typeface="Arial Narrow"/>
              </a:rPr>
              <a:t>El diálogo internacional </a:t>
            </a:r>
            <a:r>
              <a:rPr lang="fr-FR" altLang="ja-JP" sz="2300" b="1" dirty="0" err="1">
                <a:latin typeface="Arial Narrow"/>
                <a:cs typeface="Arial Narrow"/>
              </a:rPr>
              <a:t>es </a:t>
            </a:r>
            <a:r>
              <a:rPr lang="fr-FR" altLang="ja-JP" sz="2300" b="1" dirty="0">
                <a:latin typeface="Arial Narrow"/>
                <a:cs typeface="Arial Narrow"/>
              </a:rPr>
              <a:t>más </a:t>
            </a:r>
            <a:r>
              <a:rPr lang="fr-FR" altLang="ja-JP" sz="2300" b="1" dirty="0" err="1">
                <a:latin typeface="Arial Narrow"/>
                <a:cs typeface="Arial Narrow"/>
              </a:rPr>
              <a:t>necesario que nunca</a:t>
            </a:r>
            <a:endParaRPr lang="en-GB" sz="2300" b="1" dirty="0"/>
          </a:p>
          <a:p>
            <a:pPr lvl="1"/>
            <a:r>
              <a:rPr lang="fr-FR" altLang="ja-JP" sz="2000" dirty="0">
                <a:latin typeface="Arial Narrow"/>
                <a:cs typeface="Arial Narrow"/>
              </a:rPr>
              <a:t>Eficiente y rentable</a:t>
            </a:r>
          </a:p>
          <a:p>
            <a:pPr lvl="1"/>
            <a:r>
              <a:rPr lang="fr-FR" altLang="ja-JP" sz="2000" dirty="0">
                <a:latin typeface="Arial Narrow"/>
                <a:cs typeface="Arial Narrow"/>
              </a:rPr>
              <a:t>Véase el informe de la FHWA "Leading on the international stage" (2016)</a:t>
            </a:r>
            <a:br>
              <a:rPr lang="fr-FR" altLang="ja-JP" sz="2000" dirty="0">
                <a:latin typeface="Arial Narrow"/>
                <a:cs typeface="Arial Narrow"/>
              </a:rPr>
            </a:br>
            <a:endParaRPr lang="fr-FR" altLang="ja-JP" sz="2000" dirty="0">
              <a:latin typeface="Arial Narrow"/>
              <a:cs typeface="Arial Narrow"/>
            </a:endParaRPr>
          </a:p>
          <a:p>
            <a:r>
              <a:rPr lang="fr-FR" altLang="ja-JP" sz="2300" b="1" dirty="0">
                <a:latin typeface="Arial Narrow"/>
                <a:cs typeface="Arial Narrow"/>
              </a:rPr>
              <a:t>PIARC moviliza a expertos internacionales en carreteras y transportes:</a:t>
            </a:r>
            <a:endParaRPr lang="fr-FR" sz="2500" b="1" dirty="0"/>
          </a:p>
          <a:p>
            <a:pPr lvl="1"/>
            <a:r>
              <a:rPr lang="fr-FR" altLang="ja-JP" sz="2000" dirty="0" err="1">
                <a:latin typeface="Arial Narrow"/>
                <a:cs typeface="Arial Narrow"/>
              </a:rPr>
              <a:t>Proporcionamos </a:t>
            </a:r>
            <a:r>
              <a:rPr lang="fr-FR" altLang="ja-JP" sz="2000" dirty="0">
                <a:latin typeface="Arial Narrow"/>
                <a:cs typeface="Arial Narrow"/>
              </a:rPr>
              <a:t>la red</a:t>
            </a:r>
          </a:p>
          <a:p>
            <a:pPr lvl="1"/>
            <a:r>
              <a:rPr lang="fr-FR" altLang="ja-JP" sz="2000" dirty="0">
                <a:latin typeface="Arial Narrow"/>
                <a:cs typeface="Arial Narrow"/>
              </a:rPr>
              <a:t>Diálogo </a:t>
            </a:r>
            <a:r>
              <a:rPr lang="fr-FR" altLang="ja-JP" sz="2000" dirty="0" err="1">
                <a:latin typeface="Arial Narrow"/>
                <a:cs typeface="Arial Narrow"/>
              </a:rPr>
              <a:t>ad hoc entre compañeros</a:t>
            </a:r>
            <a:endParaRPr lang="fr-FR" altLang="ja-JP" sz="2000" dirty="0">
              <a:latin typeface="Arial Narrow"/>
              <a:cs typeface="Arial Narrow"/>
            </a:endParaRPr>
          </a:p>
          <a:p>
            <a:pPr lvl="1"/>
            <a:r>
              <a:rPr lang="fr-FR" altLang="ja-JP" sz="2000" dirty="0" err="1">
                <a:latin typeface="Arial Narrow"/>
                <a:cs typeface="Arial Narrow"/>
              </a:rPr>
              <a:t>Mostrar los logros </a:t>
            </a:r>
            <a:r>
              <a:rPr lang="fr-FR" altLang="ja-JP" sz="2000" dirty="0">
                <a:latin typeface="Arial Narrow"/>
                <a:cs typeface="Arial Narrow"/>
              </a:rPr>
              <a:t>nacionales</a:t>
            </a:r>
            <a:br>
              <a:rPr lang="fr-FR" altLang="ja-JP" sz="2000" dirty="0">
                <a:latin typeface="Arial Narrow"/>
                <a:cs typeface="Arial Narrow"/>
              </a:rPr>
            </a:br>
            <a:endParaRPr lang="fr-FR" altLang="ja-JP" sz="2000" dirty="0">
              <a:latin typeface="Arial Narrow"/>
              <a:cs typeface="Arial Narrow"/>
            </a:endParaRPr>
          </a:p>
          <a:p>
            <a:r>
              <a:rPr lang="fr-FR" altLang="ja-JP" sz="2300" b="1" dirty="0">
                <a:latin typeface="Arial Narrow"/>
                <a:cs typeface="Arial Narrow"/>
              </a:rPr>
              <a:t>Nuestros resultados están abiertos a todos y son </a:t>
            </a:r>
            <a:r>
              <a:rPr lang="fr-FR" altLang="ja-JP" sz="2300" b="1" dirty="0" err="1">
                <a:latin typeface="Arial Narrow"/>
                <a:cs typeface="Arial Narrow"/>
              </a:rPr>
              <a:t>ampliamente </a:t>
            </a:r>
            <a:r>
              <a:rPr lang="fr-FR" altLang="ja-JP" sz="2300" b="1" dirty="0">
                <a:latin typeface="Arial Narrow"/>
                <a:cs typeface="Arial Narrow"/>
              </a:rPr>
              <a:t>accesibles:</a:t>
            </a:r>
            <a:endParaRPr lang="fr-FR" sz="2500" b="1" dirty="0"/>
          </a:p>
          <a:p>
            <a:pPr lvl="1"/>
            <a:r>
              <a:rPr lang="fr-FR" altLang="ja-JP" sz="2000" dirty="0">
                <a:latin typeface="Arial Narrow"/>
              </a:rPr>
              <a:t>Informes, </a:t>
            </a:r>
            <a:r>
              <a:rPr lang="fr-FR" altLang="ja-JP" sz="2000" dirty="0" err="1">
                <a:latin typeface="Arial Narrow"/>
              </a:rPr>
              <a:t>herramientas </a:t>
            </a:r>
            <a:r>
              <a:rPr lang="fr-FR" altLang="ja-JP" sz="2000" dirty="0">
                <a:latin typeface="Arial Narrow"/>
              </a:rPr>
              <a:t>en línea, talleres, seminarios, </a:t>
            </a:r>
            <a:r>
              <a:rPr lang="fr-FR" altLang="ja-JP" sz="2000" dirty="0" err="1">
                <a:latin typeface="Arial Narrow"/>
              </a:rPr>
              <a:t>congresos..</a:t>
            </a:r>
            <a:r>
              <a:rPr lang="fr-FR" altLang="ja-JP" sz="2000" dirty="0">
                <a:latin typeface="Arial Narrow"/>
              </a:rPr>
              <a:t>.</a:t>
            </a:r>
          </a:p>
          <a:p>
            <a:pPr lvl="1"/>
            <a:endParaRPr lang="en-GB" sz="2300" dirty="0">
              <a:solidFill>
                <a:srgbClr val="154576"/>
              </a:solidFill>
              <a:latin typeface="Arial Narrow"/>
              <a:ea typeface="ＭＳ Ｐゴシック" pitchFamily="-104" charset="-128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74F5B76-ED7F-4B63-BD0F-8EDEE98FD6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076497" y="4134265"/>
            <a:ext cx="6604328" cy="1036756"/>
          </a:xfrm>
        </p:spPr>
        <p:txBody>
          <a:bodyPr/>
          <a:lstStyle/>
          <a:p>
            <a:pPr lvl="1"/>
            <a:r>
              <a:rPr lang="fr-FR" altLang="ja-JP" sz="2000" dirty="0">
                <a:latin typeface="Arial Narrow"/>
              </a:rPr>
              <a:t>Aprender </a:t>
            </a:r>
            <a:r>
              <a:rPr lang="fr-FR" altLang="ja-JP" sz="2000" dirty="0" err="1">
                <a:latin typeface="Arial Narrow"/>
              </a:rPr>
              <a:t>de los demás</a:t>
            </a:r>
            <a:endParaRPr lang="fr-FR" altLang="ja-JP" sz="2000" dirty="0">
              <a:latin typeface="Arial Narrow"/>
            </a:endParaRPr>
          </a:p>
          <a:p>
            <a:pPr lvl="1"/>
            <a:r>
              <a:rPr lang="fr-FR" altLang="ja-JP" sz="2000" dirty="0">
                <a:latin typeface="Arial Narrow"/>
              </a:rPr>
              <a:t>Construir redes</a:t>
            </a:r>
          </a:p>
          <a:p>
            <a:pPr lvl="1"/>
            <a:r>
              <a:rPr lang="fr-FR" altLang="ja-JP" sz="2000" dirty="0" err="1">
                <a:latin typeface="Arial Narrow"/>
              </a:rPr>
              <a:t>Trabajo </a:t>
            </a:r>
            <a:r>
              <a:rPr lang="fr-FR" altLang="ja-JP" sz="2000" dirty="0">
                <a:latin typeface="Arial Narrow"/>
              </a:rPr>
              <a:t>conjunto </a:t>
            </a:r>
            <a:r>
              <a:rPr lang="fr-FR" altLang="ja-JP" sz="2000" dirty="0" err="1">
                <a:latin typeface="Arial Narrow"/>
              </a:rPr>
              <a:t>para lograr resultados acordados en común</a:t>
            </a:r>
            <a:endParaRPr lang="fr-FR" altLang="ja-JP" sz="2000" dirty="0">
              <a:latin typeface="Arial Narrow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0B2440-B0EB-44F8-BE5D-407F145B56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131" y="1327814"/>
            <a:ext cx="2115972" cy="2734434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681394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Ventajas </a:t>
            </a:r>
            <a:r>
              <a:rPr lang="fr-FR" sz="40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de </a:t>
            </a:r>
            <a:r>
              <a:rPr lang="fr-FR" sz="40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ser </a:t>
            </a:r>
            <a:r>
              <a:rPr lang="fr-FR" sz="40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socio</a:t>
            </a:r>
            <a:b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b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b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0034" y="1577267"/>
            <a:ext cx="10816680" cy="4860272"/>
          </a:xfrm>
        </p:spPr>
        <p:txBody>
          <a:bodyPr>
            <a:normAutofit/>
          </a:bodyPr>
          <a:lstStyle/>
          <a:p>
            <a:r>
              <a:rPr lang="fr-FR" b="1" dirty="0" err="1"/>
              <a:t>Fácil acceso </a:t>
            </a:r>
            <a:r>
              <a:rPr lang="fr-FR" b="1" dirty="0"/>
              <a:t>a los informes </a:t>
            </a:r>
            <a:r>
              <a:rPr lang="fr-FR" b="1" dirty="0" err="1"/>
              <a:t>existentes </a:t>
            </a:r>
            <a:r>
              <a:rPr lang="fr-FR" b="1" dirty="0"/>
              <a:t>y a una </a:t>
            </a:r>
            <a:r>
              <a:rPr lang="fr-FR" b="1" dirty="0" err="1"/>
              <a:t>amplia </a:t>
            </a:r>
            <a:r>
              <a:rPr lang="fr-FR" b="1" dirty="0"/>
              <a:t>red de </a:t>
            </a:r>
            <a:r>
              <a:rPr lang="fr-FR" b="1" dirty="0" err="1"/>
              <a:t>colegas</a:t>
            </a:r>
            <a:endParaRPr lang="fr-FR" b="1" dirty="0"/>
          </a:p>
          <a:p>
            <a:r>
              <a:rPr lang="fr-FR" b="1" dirty="0">
                <a:latin typeface="Arial Narrow"/>
              </a:rPr>
              <a:t>En </a:t>
            </a:r>
            <a:r>
              <a:rPr lang="fr-FR" b="1" dirty="0" err="1">
                <a:latin typeface="Arial Narrow"/>
              </a:rPr>
              <a:t>los Comités</a:t>
            </a:r>
            <a:r>
              <a:rPr lang="fr-FR" b="1" dirty="0">
                <a:latin typeface="Arial Narrow"/>
              </a:rPr>
              <a:t>, </a:t>
            </a:r>
            <a:r>
              <a:rPr lang="fr-FR" b="1" dirty="0" err="1">
                <a:latin typeface="Arial Narrow"/>
              </a:rPr>
              <a:t>los </a:t>
            </a:r>
            <a:r>
              <a:rPr lang="fr-FR" b="1" dirty="0">
                <a:latin typeface="Arial Narrow"/>
              </a:rPr>
              <a:t>expertos del país pueden </a:t>
            </a:r>
            <a:r>
              <a:rPr lang="fr-FR" b="1" dirty="0" err="1">
                <a:latin typeface="Arial Narrow"/>
              </a:rPr>
              <a:t>debatir </a:t>
            </a:r>
            <a:r>
              <a:rPr lang="fr-FR" b="1" dirty="0">
                <a:latin typeface="Arial Narrow"/>
              </a:rPr>
              <a:t>con </a:t>
            </a:r>
            <a:r>
              <a:rPr lang="fr-FR" b="1" dirty="0" err="1">
                <a:latin typeface="Arial Narrow"/>
              </a:rPr>
              <a:t>sus colegas</a:t>
            </a:r>
            <a:endParaRPr lang="fr-FR" b="1" dirty="0">
              <a:latin typeface="Arial Narrow"/>
            </a:endParaRPr>
          </a:p>
          <a:p>
            <a:pPr lvl="1"/>
            <a:r>
              <a:rPr lang="fr-FR" dirty="0" err="1">
                <a:latin typeface="Arial Narrow"/>
              </a:rPr>
              <a:t>Aprender de ellos</a:t>
            </a:r>
            <a:r>
              <a:rPr lang="fr-FR" dirty="0">
                <a:latin typeface="Arial Narrow"/>
              </a:rPr>
              <a:t>, compartir </a:t>
            </a:r>
            <a:r>
              <a:rPr lang="fr-FR" dirty="0" err="1">
                <a:latin typeface="Arial Narrow"/>
              </a:rPr>
              <a:t>ejemplos </a:t>
            </a:r>
            <a:r>
              <a:rPr lang="fr-FR" dirty="0">
                <a:latin typeface="Arial Narrow"/>
              </a:rPr>
              <a:t>nacionales (promoción)</a:t>
            </a:r>
          </a:p>
          <a:p>
            <a:pPr lvl="1"/>
            <a:r>
              <a:rPr lang="fr-FR" dirty="0" err="1">
                <a:latin typeface="Arial Narrow"/>
              </a:rPr>
              <a:t>Desarrollar </a:t>
            </a:r>
            <a:r>
              <a:rPr lang="fr-FR" dirty="0">
                <a:latin typeface="Arial Narrow"/>
              </a:rPr>
              <a:t>soluciones o </a:t>
            </a:r>
            <a:r>
              <a:rPr lang="fr-FR" dirty="0" err="1">
                <a:latin typeface="Arial Narrow"/>
              </a:rPr>
              <a:t>enfoques comunes </a:t>
            </a:r>
            <a:r>
              <a:rPr lang="fr-FR" dirty="0">
                <a:latin typeface="Arial Narrow"/>
              </a:rPr>
              <a:t>a los problemas</a:t>
            </a:r>
          </a:p>
          <a:p>
            <a:pPr lvl="1"/>
            <a:r>
              <a:rPr lang="fr-FR" dirty="0" err="1">
                <a:latin typeface="Arial Narrow"/>
              </a:rPr>
              <a:t>Acceso </a:t>
            </a:r>
            <a:r>
              <a:rPr lang="fr-FR" dirty="0">
                <a:latin typeface="Arial Narrow"/>
              </a:rPr>
              <a:t>rápido a expertos </a:t>
            </a:r>
            <a:r>
              <a:rPr lang="fr-FR" dirty="0" err="1">
                <a:latin typeface="Arial Narrow"/>
              </a:rPr>
              <a:t>si tiene un problema </a:t>
            </a:r>
            <a:r>
              <a:rPr lang="fr-FR" dirty="0">
                <a:latin typeface="Arial Narrow"/>
              </a:rPr>
              <a:t>urgente (y </a:t>
            </a:r>
            <a:r>
              <a:rPr lang="fr-FR" dirty="0" err="1">
                <a:latin typeface="Arial Narrow"/>
              </a:rPr>
              <a:t>es </a:t>
            </a:r>
            <a:r>
              <a:rPr lang="fr-FR" dirty="0">
                <a:latin typeface="Arial Narrow"/>
              </a:rPr>
              <a:t>gratis)</a:t>
            </a:r>
          </a:p>
          <a:p>
            <a:pPr lvl="1"/>
            <a:r>
              <a:rPr lang="fr-FR" dirty="0" err="1">
                <a:latin typeface="Arial Narrow"/>
              </a:rPr>
              <a:t>Estos </a:t>
            </a:r>
            <a:r>
              <a:rPr lang="fr-FR" dirty="0">
                <a:latin typeface="Arial Narrow"/>
              </a:rPr>
              <a:t>intercambios son eficaces: </a:t>
            </a:r>
            <a:r>
              <a:rPr lang="fr-FR" dirty="0" err="1">
                <a:latin typeface="Arial Narrow"/>
              </a:rPr>
              <a:t>ahorran </a:t>
            </a:r>
            <a:r>
              <a:rPr lang="fr-FR" dirty="0">
                <a:latin typeface="Arial Narrow"/>
              </a:rPr>
              <a:t>tiempo y dinero</a:t>
            </a:r>
          </a:p>
          <a:p>
            <a:r>
              <a:rPr lang="fr-FR" b="1" dirty="0" err="1"/>
              <a:t>Movilizar a la comunidad </a:t>
            </a:r>
            <a:r>
              <a:rPr lang="fr-FR" b="1" dirty="0"/>
              <a:t>vial nacional</a:t>
            </a:r>
            <a:endParaRPr lang="fr-FR" dirty="0"/>
          </a:p>
          <a:p>
            <a:r>
              <a:rPr lang="fr-FR" b="1" dirty="0" err="1"/>
              <a:t>Participar</a:t>
            </a:r>
            <a:r>
              <a:rPr lang="fr-FR" b="1" dirty="0"/>
              <a:t> en la </a:t>
            </a:r>
            <a:r>
              <a:rPr lang="fr-FR" b="1" dirty="0" err="1"/>
              <a:t>estrategia</a:t>
            </a:r>
            <a:r>
              <a:rPr lang="fr-FR" b="1" dirty="0"/>
              <a:t> y la gestión de PIARC</a:t>
            </a:r>
          </a:p>
          <a:p>
            <a:r>
              <a:rPr lang="fr-FR" b="1" dirty="0"/>
              <a:t>Reconocimiento e influencia internacional</a:t>
            </a:r>
          </a:p>
          <a:p>
            <a:r>
              <a:rPr lang="fr-FR" b="1" dirty="0"/>
              <a:t>Exponer en los </a:t>
            </a:r>
            <a:r>
              <a:rPr lang="fr-FR" b="1" dirty="0" err="1"/>
              <a:t>Congresos</a:t>
            </a:r>
            <a:r>
              <a:rPr lang="fr-FR" b="1" dirty="0"/>
              <a:t> Mundiales de la </a:t>
            </a:r>
            <a:r>
              <a:rPr lang="fr-FR" b="1" dirty="0" err="1"/>
              <a:t>Carretera</a:t>
            </a:r>
            <a:endParaRPr lang="fr-FR" b="1" dirty="0"/>
          </a:p>
          <a:p>
            <a:endParaRPr lang="fr-FR" b="1" dirty="0" err="1"/>
          </a:p>
        </p:txBody>
      </p:sp>
    </p:spTree>
    <p:extLst>
      <p:ext uri="{BB962C8B-B14F-4D97-AF65-F5344CB8AC3E}">
        <p14:creationId xmlns:p14="http://schemas.microsoft.com/office/powerpoint/2010/main" val="3618948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F68DE-17B3-47EF-A502-673ACCA2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Gracias </a:t>
            </a:r>
            <a:r>
              <a:rPr lang="fr-FR" dirty="0"/>
              <a:t>por </a:t>
            </a:r>
            <a:r>
              <a:rPr lang="fr-FR" dirty="0" err="1"/>
              <a:t>su </a:t>
            </a:r>
            <a:r>
              <a:rPr lang="fr-FR" dirty="0"/>
              <a:t>atención.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60553-12C5-447A-B205-173CD50FEE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Nazir Alli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91A134-D00E-44EB-9052-231CC4C5C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983855-BB5B-459A-80DC-A9D0BC1529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04C2035-5B16-490D-94D8-403F339983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Presidente de PIARC</a:t>
            </a:r>
          </a:p>
        </p:txBody>
      </p:sp>
    </p:spTree>
    <p:extLst>
      <p:ext uri="{BB962C8B-B14F-4D97-AF65-F5344CB8AC3E}">
        <p14:creationId xmlns:p14="http://schemas.microsoft.com/office/powerpoint/2010/main" val="447184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41FE35-5579-411A-BC24-E1CBAC44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Arial Narrow"/>
                <a:cs typeface="Arial Narrow"/>
              </a:rPr>
              <a:t>Acrónimos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95C861-9D1D-46E1-8200-8F0CDF40C4B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427489"/>
            <a:ext cx="11093450" cy="4744606"/>
          </a:xfrm>
        </p:spPr>
        <p:txBody>
          <a:bodyPr/>
          <a:lstStyle/>
          <a:p>
            <a:r>
              <a:rPr lang="fr-FR" sz="2500" b="1" dirty="0">
                <a:latin typeface="Arial Narrow"/>
                <a:cs typeface="Arial Narrow"/>
              </a:rPr>
              <a:t>TC: </a:t>
            </a:r>
            <a:r>
              <a:rPr lang="fr-FR" sz="2500" b="1" dirty="0" err="1">
                <a:latin typeface="Arial Narrow"/>
                <a:cs typeface="Arial Narrow"/>
              </a:rPr>
              <a:t>Comité Técnico</a:t>
            </a:r>
            <a:endParaRPr lang="fr-FR" sz="2500" b="1" dirty="0">
              <a:latin typeface="Arial Narrow"/>
              <a:cs typeface="Arial Narrow"/>
            </a:endParaRPr>
          </a:p>
          <a:p>
            <a:pPr lvl="1"/>
            <a:r>
              <a:rPr lang="fr-FR" sz="2300" dirty="0" err="1">
                <a:latin typeface="Arial Narrow"/>
                <a:cs typeface="Arial Narrow"/>
              </a:rPr>
              <a:t>A veces también se utiliza </a:t>
            </a:r>
            <a:r>
              <a:rPr lang="fr-FR" sz="2300" dirty="0">
                <a:latin typeface="Arial Narrow"/>
                <a:cs typeface="Arial Narrow"/>
              </a:rPr>
              <a:t>para el </a:t>
            </a:r>
            <a:r>
              <a:rPr lang="fr-FR" sz="2300" dirty="0" err="1">
                <a:latin typeface="Arial Narrow"/>
                <a:cs typeface="Arial Narrow"/>
              </a:rPr>
              <a:t>Comité de Terminología </a:t>
            </a:r>
            <a:r>
              <a:rPr lang="fr-FR" sz="2300" dirty="0">
                <a:latin typeface="Arial Narrow"/>
                <a:cs typeface="Arial Narrow"/>
              </a:rPr>
              <a:t>y el </a:t>
            </a:r>
            <a:r>
              <a:rPr lang="fr-FR" sz="2300" dirty="0" err="1">
                <a:latin typeface="Arial Narrow"/>
                <a:cs typeface="Arial Narrow"/>
              </a:rPr>
              <a:t>Comité de Estadísticas de </a:t>
            </a:r>
            <a:r>
              <a:rPr lang="fr-FR" sz="2300" dirty="0">
                <a:latin typeface="Arial Narrow"/>
                <a:cs typeface="Arial Narrow"/>
              </a:rPr>
              <a:t>Carreteras</a:t>
            </a:r>
            <a:endParaRPr lang="fr-FR" sz="2300" dirty="0"/>
          </a:p>
          <a:p>
            <a:r>
              <a:rPr lang="fr-FR" sz="2500" b="1" dirty="0">
                <a:latin typeface="Arial Narrow"/>
                <a:cs typeface="Arial Narrow"/>
              </a:rPr>
              <a:t>GE: Grupo de Estudio</a:t>
            </a:r>
          </a:p>
          <a:p>
            <a:r>
              <a:rPr lang="fr-FR" sz="2500" b="1" dirty="0">
                <a:latin typeface="Arial Narrow"/>
                <a:cs typeface="Arial Narrow"/>
              </a:rPr>
              <a:t>STC: </a:t>
            </a:r>
            <a:r>
              <a:rPr lang="fr-FR" sz="2500" b="1" dirty="0" err="1">
                <a:latin typeface="Arial Narrow"/>
                <a:cs typeface="Arial Narrow"/>
              </a:rPr>
              <a:t>Coordinador de Temas </a:t>
            </a:r>
            <a:r>
              <a:rPr lang="fr-FR" sz="2500" b="1" dirty="0">
                <a:latin typeface="Arial Narrow"/>
                <a:cs typeface="Arial Narrow"/>
              </a:rPr>
              <a:t>Estratégicos</a:t>
            </a:r>
          </a:p>
          <a:p>
            <a:pPr lvl="1"/>
            <a:r>
              <a:rPr lang="fr-FR" sz="2300" dirty="0" err="1">
                <a:latin typeface="Arial Narrow"/>
                <a:cs typeface="Arial Narrow"/>
              </a:rPr>
              <a:t>Supervisa </a:t>
            </a:r>
            <a:r>
              <a:rPr lang="fr-FR" sz="2300" dirty="0">
                <a:latin typeface="Arial Narrow"/>
                <a:cs typeface="Arial Narrow"/>
              </a:rPr>
              <a:t>un </a:t>
            </a:r>
            <a:r>
              <a:rPr lang="fr-FR" sz="2300" dirty="0" err="1">
                <a:latin typeface="Arial Narrow"/>
                <a:cs typeface="Arial Narrow"/>
              </a:rPr>
              <a:t>Tema</a:t>
            </a:r>
            <a:r>
              <a:rPr lang="fr-FR" sz="2300" dirty="0">
                <a:latin typeface="Arial Narrow"/>
                <a:cs typeface="Arial Narrow"/>
              </a:rPr>
              <a:t>, es decir, un conjunto de </a:t>
            </a:r>
            <a:r>
              <a:rPr lang="fr-FR" sz="2300" dirty="0" err="1">
                <a:latin typeface="Arial Narrow"/>
                <a:cs typeface="Arial Narrow"/>
              </a:rPr>
              <a:t>CTs </a:t>
            </a:r>
            <a:r>
              <a:rPr lang="fr-FR" sz="2300" dirty="0">
                <a:latin typeface="Arial Narrow"/>
                <a:cs typeface="Arial Narrow"/>
              </a:rPr>
              <a:t>y </a:t>
            </a:r>
            <a:r>
              <a:rPr lang="fr-FR" sz="2300" dirty="0" err="1">
                <a:latin typeface="Arial Narrow"/>
                <a:cs typeface="Arial Narrow"/>
              </a:rPr>
              <a:t>TFs</a:t>
            </a:r>
            <a:endParaRPr lang="fr-FR" sz="2300" b="1" dirty="0">
              <a:latin typeface="Arial Narrow"/>
              <a:cs typeface="Arial Narrow"/>
            </a:endParaRPr>
          </a:p>
          <a:p>
            <a:r>
              <a:rPr lang="en-GB" altLang="fr-FR" sz="2500" b="1" dirty="0">
                <a:latin typeface="Arial Narrow"/>
              </a:rPr>
              <a:t>CPE: Comisión de Planificación Estratégica</a:t>
            </a:r>
          </a:p>
          <a:p>
            <a:pPr lvl="1"/>
            <a:r>
              <a:rPr lang="en-GB" altLang="fr-FR" sz="2300" dirty="0">
                <a:latin typeface="Arial Narrow"/>
              </a:rPr>
              <a:t>Supervisa la aplicación del Plan Estratégico</a:t>
            </a:r>
          </a:p>
          <a:p>
            <a:r>
              <a:rPr lang="fr-FR" sz="2500" b="1" dirty="0">
                <a:latin typeface="Arial Narrow"/>
              </a:rPr>
              <a:t>CE: Comité </a:t>
            </a:r>
            <a:r>
              <a:rPr lang="fr-FR" sz="2500" b="1" dirty="0" err="1">
                <a:latin typeface="Arial Narrow"/>
              </a:rPr>
              <a:t>Ejecutivo</a:t>
            </a:r>
            <a:endParaRPr lang="fr-FR" sz="2500" b="1" dirty="0">
              <a:latin typeface="Arial Narrow"/>
            </a:endParaRPr>
          </a:p>
          <a:p>
            <a:r>
              <a:rPr lang="fr-FR" sz="2500" b="1" dirty="0">
                <a:latin typeface="Arial Narrow"/>
              </a:rPr>
              <a:t>1D: Primer </a:t>
            </a:r>
            <a:r>
              <a:rPr lang="fr-FR" sz="2500" b="1" dirty="0" err="1">
                <a:latin typeface="Arial Narrow"/>
              </a:rPr>
              <a:t>Delegado</a:t>
            </a:r>
            <a:endParaRPr lang="fr-FR" sz="2500" b="1" dirty="0">
              <a:latin typeface="Arial Narrow"/>
            </a:endParaRPr>
          </a:p>
          <a:p>
            <a:pPr lvl="1"/>
            <a:r>
              <a:rPr lang="fr-FR" sz="2300" dirty="0">
                <a:latin typeface="Arial Narrow"/>
              </a:rPr>
              <a:t>Principal </a:t>
            </a:r>
            <a:r>
              <a:rPr lang="fr-FR" sz="2300" dirty="0" err="1">
                <a:latin typeface="Arial Narrow"/>
              </a:rPr>
              <a:t>representante </a:t>
            </a:r>
            <a:r>
              <a:rPr lang="fr-FR" sz="2300" dirty="0">
                <a:latin typeface="Arial Narrow"/>
              </a:rPr>
              <a:t>de un país miembro (por ejemplo, el </a:t>
            </a:r>
            <a:r>
              <a:rPr lang="fr-FR" sz="2300" dirty="0" err="1">
                <a:latin typeface="Arial Narrow"/>
              </a:rPr>
              <a:t>Director de </a:t>
            </a:r>
            <a:r>
              <a:rPr lang="fr-FR" sz="2300" dirty="0">
                <a:latin typeface="Arial Narrow"/>
              </a:rPr>
              <a:t>Carreteras)</a:t>
            </a:r>
          </a:p>
          <a:p>
            <a:r>
              <a:rPr lang="fr-FR" sz="2500" b="1">
                <a:latin typeface="Arial Narrow"/>
              </a:rPr>
              <a:t>SG: </a:t>
            </a:r>
            <a:r>
              <a:rPr lang="fr-FR" sz="2500" b="1" dirty="0" err="1">
                <a:latin typeface="Arial Narrow"/>
              </a:rPr>
              <a:t>Secretaría </a:t>
            </a:r>
            <a:r>
              <a:rPr lang="fr-FR" sz="2500" b="1" dirty="0">
                <a:latin typeface="Arial Narrow"/>
              </a:rPr>
              <a:t>General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4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402D1A-AED6-4AEB-A085-76DCD61155F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2" y="1159099"/>
            <a:ext cx="8081046" cy="5525637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cs typeface="+mn-cs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cs typeface="+mn-cs"/>
              </a:rPr>
              <a:t>PIARC </a:t>
            </a:r>
            <a:r>
              <a:rPr lang="en-US" sz="2400" noProof="0" dirty="0">
                <a:cs typeface="+mn-cs"/>
              </a:rPr>
              <a:t>= </a:t>
            </a:r>
            <a:r>
              <a:rPr lang="en-US" sz="2400" b="1" noProof="0" dirty="0">
                <a:cs typeface="+mn-cs"/>
              </a:rPr>
              <a:t>Asociación Mundial de la Carretera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noProof="0" dirty="0" err="1">
                <a:cs typeface="+mn-cs"/>
              </a:rPr>
              <a:t>Fundada</a:t>
            </a:r>
            <a:r>
              <a:rPr lang="en-US" sz="2400" b="1" noProof="0" dirty="0">
                <a:cs typeface="+mn-cs"/>
              </a:rPr>
              <a:t> en 1909 </a:t>
            </a:r>
            <a:r>
              <a:rPr lang="en-US" sz="2400" noProof="0" dirty="0">
                <a:cs typeface="+mn-cs"/>
              </a:rPr>
              <a:t>como una asociación sin ánimo de lucro y apolítica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/>
                <a:cs typeface="Arial Narrow"/>
              </a:rPr>
              <a:t>Primer foro mundial para el intercambio de conocimientos, políticas y prácticas sobre carreteras y transporte por carretera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 Narrow"/>
                <a:cs typeface="Arial Narrow"/>
              </a:rPr>
              <a:t>Reconocidos </a:t>
            </a:r>
            <a:r>
              <a:rPr lang="en-US" sz="2400" dirty="0">
                <a:latin typeface="Arial Narrow"/>
                <a:cs typeface="Arial Narrow"/>
              </a:rPr>
              <a:t>por la calidad y neutralidad de nuestro trabajo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/>
                <a:cs typeface="Arial Narrow"/>
              </a:rPr>
              <a:t>Trabajar con los países de renta alta y con los de </a:t>
            </a:r>
            <a:r>
              <a:rPr lang="en-US" sz="2400" dirty="0" err="1">
                <a:latin typeface="Arial Narrow"/>
                <a:cs typeface="Arial Narrow"/>
              </a:rPr>
              <a:t>renta</a:t>
            </a:r>
            <a:r>
              <a:rPr lang="en-US" sz="2400" dirty="0">
                <a:latin typeface="Arial Narrow"/>
                <a:cs typeface="Arial Narrow"/>
              </a:rPr>
              <a:t> media y </a:t>
            </a:r>
            <a:r>
              <a:rPr lang="en-US" sz="2400" dirty="0" err="1">
                <a:latin typeface="Arial Narrow"/>
                <a:cs typeface="Arial Narrow"/>
              </a:rPr>
              <a:t>baja</a:t>
            </a:r>
            <a:r>
              <a:rPr lang="en-US" sz="2400" dirty="0">
                <a:latin typeface="Arial Narrow"/>
                <a:cs typeface="Arial Narrow"/>
              </a:rPr>
              <a:t>.</a:t>
            </a:r>
            <a:endParaRPr lang="en-US" sz="2400" b="1" dirty="0">
              <a:latin typeface="Arial Narrow"/>
              <a:cs typeface="Arial Narrow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noProof="0" dirty="0">
                <a:cs typeface="+mn-cs"/>
              </a:rPr>
              <a:t>Tenemos </a:t>
            </a:r>
            <a:r>
              <a:rPr lang="en-US" sz="2400" b="1" noProof="0" dirty="0">
                <a:cs typeface="+mn-cs"/>
              </a:rPr>
              <a:t>125 gobiernos miembros</a:t>
            </a:r>
            <a:r>
              <a:rPr lang="en-US" sz="2400" noProof="0" dirty="0">
                <a:cs typeface="+mn-cs"/>
              </a:rPr>
              <a:t>, así como regiones, grupos/empresas y </a:t>
            </a:r>
            <a:r>
              <a:rPr lang="en-US" sz="2400" noProof="0" dirty="0" err="1">
                <a:cs typeface="+mn-cs"/>
              </a:rPr>
              <a:t>particulares</a:t>
            </a:r>
            <a:r>
              <a:rPr lang="en-US" sz="2400" noProof="0" dirty="0">
                <a:cs typeface="+mn-cs"/>
              </a:rPr>
              <a:t>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457D"/>
                </a:solidFill>
                <a:latin typeface="Arial Narrow"/>
                <a:cs typeface="Arial Narrow"/>
              </a:rPr>
              <a:t>La Asociación moviliza la experiencia y los conocimientos de </a:t>
            </a:r>
            <a:r>
              <a:rPr lang="es-ES" sz="2400" b="1" dirty="0">
                <a:solidFill>
                  <a:srgbClr val="00457D"/>
                </a:solidFill>
                <a:latin typeface="Arial Narrow"/>
                <a:cs typeface="Arial Narrow"/>
              </a:rPr>
              <a:t>1.200 expertos </a:t>
            </a:r>
            <a:r>
              <a:rPr lang="es-ES" sz="2400" dirty="0">
                <a:solidFill>
                  <a:srgbClr val="00457D"/>
                </a:solidFill>
                <a:latin typeface="Arial Narrow"/>
                <a:cs typeface="Arial Narrow"/>
              </a:rPr>
              <a:t>de más de 80 países en </a:t>
            </a:r>
            <a:r>
              <a:rPr lang="es-ES" sz="2400" b="1" dirty="0">
                <a:solidFill>
                  <a:srgbClr val="00457D"/>
                </a:solidFill>
                <a:latin typeface="Arial Narrow"/>
                <a:cs typeface="Arial Narrow"/>
              </a:rPr>
              <a:t>más de 20 Comités Técnicos y Grupos de Estudio</a:t>
            </a:r>
            <a:r>
              <a:rPr lang="es-ES" sz="2400" dirty="0">
                <a:solidFill>
                  <a:srgbClr val="00457D"/>
                </a:solidFill>
                <a:latin typeface="Arial Narrow"/>
                <a:cs typeface="Arial Narrow"/>
              </a:rPr>
              <a:t>.</a:t>
            </a:r>
            <a:endParaRPr lang="en-US" sz="2400" noProof="0" dirty="0">
              <a:cs typeface="+mn-cs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1800" noProof="0" dirty="0">
              <a:latin typeface="+mn-lt"/>
              <a:cs typeface="+mn-cs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1800" noProof="0" dirty="0">
              <a:latin typeface="+mn-lt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4A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6" name="Picture 2" descr="PIARC presenta su nueva identidad">
            <a:extLst>
              <a:ext uri="{FF2B5EF4-FFF2-40B4-BE49-F238E27FC236}">
                <a16:creationId xmlns:a16="http://schemas.microsoft.com/office/drawing/2014/main" id="{2C021C30-F648-4DF6-8986-B118FE02C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31908" y="2727435"/>
            <a:ext cx="2508532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68974F2-B0CC-43DE-96AF-4F6A8F37A0BE}"/>
              </a:ext>
            </a:extLst>
          </p:cNvPr>
          <p:cNvSpPr txBox="1">
            <a:spLocks/>
          </p:cNvSpPr>
          <p:nvPr/>
        </p:nvSpPr>
        <p:spPr>
          <a:xfrm>
            <a:off x="550862" y="513934"/>
            <a:ext cx="10355949" cy="702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¿Qué es PIARC?</a:t>
            </a:r>
          </a:p>
        </p:txBody>
      </p:sp>
    </p:spTree>
    <p:extLst>
      <p:ext uri="{BB962C8B-B14F-4D97-AF65-F5344CB8AC3E}">
        <p14:creationId xmlns:p14="http://schemas.microsoft.com/office/powerpoint/2010/main" val="148149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AC5C86-45EB-4BED-B2EA-8C01C0FC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Las cuatro misiones clave de PIARC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839494-E493-41F0-B3AA-A23AC1F1BB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254" y="1313646"/>
            <a:ext cx="11464442" cy="504764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Ser un 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foro internacional de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primer orden 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para el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análisis 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y el debate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de todo el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espectro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de cuestiones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relacionadas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con las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carreteras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y el transporte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conexo; </a:t>
            </a:r>
          </a:p>
          <a:p>
            <a:pPr>
              <a:spcBef>
                <a:spcPts val="1200"/>
              </a:spcBef>
            </a:pP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Identificar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,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desarrollar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y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difundir 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las mejores prácticas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y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dar un mejor acceso 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a la información internacional; </a:t>
            </a:r>
          </a:p>
          <a:p>
            <a:pPr>
              <a:spcBef>
                <a:spcPts val="1200"/>
              </a:spcBef>
            </a:pP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Tener plenamente en cuenta en sus actividades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las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necesidades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de los países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en desarrollo 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y los países en transición;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y </a:t>
            </a:r>
          </a:p>
          <a:p>
            <a:pPr>
              <a:spcBef>
                <a:spcPts val="1200"/>
              </a:spcBef>
            </a:pP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Diseñar,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producir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y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promover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herramientas 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eficaces para la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toma de decisiones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en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materia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de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carreteras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y transportes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relacionados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.</a:t>
            </a:r>
            <a:b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</a:br>
            <a:endParaRPr lang="fr-FR" sz="2600" dirty="0">
              <a:solidFill>
                <a:srgbClr val="00457D"/>
              </a:solidFill>
              <a:latin typeface="Arial Narrow"/>
              <a:cs typeface="Arial Narrow"/>
            </a:endParaRPr>
          </a:p>
          <a:p>
            <a:pPr>
              <a:spcBef>
                <a:spcPts val="1200"/>
              </a:spcBef>
            </a:pP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La Asociación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moviliza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la experiencia de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sus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miembros </a:t>
            </a:r>
          </a:p>
          <a:p>
            <a:pPr>
              <a:spcBef>
                <a:spcPts val="1200"/>
              </a:spcBef>
            </a:pP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Mediante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operaciones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guiadas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por un 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Plan Estratégico de 4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años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endParaRPr lang="en-US" sz="2600" dirty="0">
              <a:solidFill>
                <a:srgbClr val="0045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0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7DF13E-3E6F-4BEC-8230-69BB06F6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Intercambio de conocimientos: El núcleo de PIARC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D06647-B514-4EE9-ADF4-ADD3D3CDEB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71718" y="1189149"/>
            <a:ext cx="9566588" cy="4841131"/>
          </a:xfrm>
        </p:spPr>
        <p:txBody>
          <a:bodyPr/>
          <a:lstStyle/>
          <a:p>
            <a:r>
              <a:rPr lang="fr-FR" altLang="ja-JP" sz="2400" b="1" dirty="0">
                <a:solidFill>
                  <a:srgbClr val="00457C"/>
                </a:solidFill>
                <a:latin typeface="Arial Narrow"/>
                <a:cs typeface="Arial Narrow"/>
              </a:rPr>
              <a:t>PIARC moviliza a los expertos internacionales en carreteras y transportes a </a:t>
            </a:r>
            <a:r>
              <a:rPr lang="fr-FR" altLang="ja-JP" sz="2400" b="1" dirty="0" err="1">
                <a:solidFill>
                  <a:srgbClr val="00457C"/>
                </a:solidFill>
                <a:latin typeface="Arial Narrow"/>
                <a:cs typeface="Arial Narrow"/>
              </a:rPr>
              <a:t>través</a:t>
            </a:r>
            <a:r>
              <a:rPr lang="fr-FR" altLang="ja-JP" sz="2400" b="1" dirty="0">
                <a:solidFill>
                  <a:srgbClr val="00457C"/>
                </a:solidFill>
                <a:latin typeface="Arial Narrow"/>
                <a:cs typeface="Arial Narrow"/>
              </a:rPr>
              <a:t> de más de 20 comités:</a:t>
            </a:r>
          </a:p>
          <a:p>
            <a:pPr lvl="1"/>
            <a:r>
              <a:rPr lang="fr-FR" altLang="ja-JP" sz="2000" dirty="0">
                <a:latin typeface="Arial Narrow"/>
                <a:cs typeface="Arial Narrow"/>
              </a:rPr>
              <a:t>Diálogo </a:t>
            </a:r>
            <a:r>
              <a:rPr lang="fr-FR" altLang="ja-JP" sz="2000" dirty="0" err="1">
                <a:latin typeface="Arial Narrow"/>
                <a:cs typeface="Arial Narrow"/>
              </a:rPr>
              <a:t>ad hoc entre compañeros</a:t>
            </a:r>
            <a:endParaRPr lang="fr-FR" altLang="ja-JP" sz="2000" dirty="0">
              <a:latin typeface="Arial Narrow"/>
              <a:cs typeface="Arial Narrow"/>
            </a:endParaRPr>
          </a:p>
          <a:p>
            <a:pPr lvl="1"/>
            <a:r>
              <a:rPr lang="fr-FR" altLang="ja-JP" sz="2000" dirty="0">
                <a:latin typeface="Arial Narrow"/>
                <a:cs typeface="Arial Narrow"/>
              </a:rPr>
              <a:t>Creación de redes</a:t>
            </a:r>
          </a:p>
          <a:p>
            <a:pPr lvl="1"/>
            <a:r>
              <a:rPr lang="fr-FR" altLang="ja-JP" sz="2000" dirty="0" err="1">
                <a:latin typeface="Arial Narrow"/>
                <a:cs typeface="Arial Narrow"/>
              </a:rPr>
              <a:t>Trabajo </a:t>
            </a:r>
            <a:r>
              <a:rPr lang="fr-FR" altLang="ja-JP" sz="2000" dirty="0">
                <a:latin typeface="Arial Narrow"/>
                <a:cs typeface="Arial Narrow"/>
              </a:rPr>
              <a:t>conjunto </a:t>
            </a:r>
            <a:r>
              <a:rPr lang="fr-FR" altLang="ja-JP" sz="2000" dirty="0" err="1">
                <a:latin typeface="Arial Narrow"/>
                <a:cs typeface="Arial Narrow"/>
              </a:rPr>
              <a:t>para lograr resultados acordados en común</a:t>
            </a:r>
            <a:endParaRPr lang="fr-FR" altLang="ja-JP" sz="2000" b="1" dirty="0">
              <a:solidFill>
                <a:srgbClr val="00457C"/>
              </a:solidFill>
              <a:latin typeface="Arial Narrow"/>
              <a:cs typeface="Arial Narrow"/>
            </a:endParaRPr>
          </a:p>
          <a:p>
            <a:r>
              <a:rPr lang="fr-FR" altLang="ja-JP" sz="2400" b="1" dirty="0" err="1">
                <a:solidFill>
                  <a:srgbClr val="00457C"/>
                </a:solidFill>
                <a:latin typeface="Arial Narrow"/>
                <a:cs typeface="Arial Narrow"/>
              </a:rPr>
              <a:t>Estos resultados </a:t>
            </a:r>
            <a:r>
              <a:rPr lang="fr-FR" altLang="ja-JP" sz="2400" b="1" dirty="0">
                <a:solidFill>
                  <a:srgbClr val="00457C"/>
                </a:solidFill>
                <a:latin typeface="Arial Narrow"/>
                <a:cs typeface="Arial Narrow"/>
              </a:rPr>
              <a:t>son </a:t>
            </a:r>
            <a:r>
              <a:rPr lang="fr-FR" altLang="ja-JP" sz="2400" b="1" dirty="0" err="1">
                <a:solidFill>
                  <a:srgbClr val="00457C"/>
                </a:solidFill>
                <a:latin typeface="Arial Narrow"/>
                <a:cs typeface="Arial Narrow"/>
              </a:rPr>
              <a:t>ampliamente </a:t>
            </a:r>
            <a:r>
              <a:rPr lang="fr-FR" altLang="ja-JP" sz="2400" b="1" dirty="0">
                <a:solidFill>
                  <a:srgbClr val="00457C"/>
                </a:solidFill>
                <a:latin typeface="Arial Narrow"/>
                <a:cs typeface="Arial Narrow"/>
              </a:rPr>
              <a:t>accesibles:</a:t>
            </a:r>
          </a:p>
          <a:p>
            <a:pPr lvl="1"/>
            <a:r>
              <a:rPr lang="fr-FR" altLang="ja-JP" sz="2000" dirty="0" err="1">
                <a:latin typeface="Arial Narrow"/>
                <a:cs typeface="Arial Narrow"/>
              </a:rPr>
              <a:t>Cientos </a:t>
            </a:r>
            <a:r>
              <a:rPr lang="fr-FR" altLang="ja-JP" sz="2000" dirty="0">
                <a:latin typeface="Arial Narrow"/>
                <a:cs typeface="Arial Narrow"/>
              </a:rPr>
              <a:t>de informes, </a:t>
            </a:r>
            <a:r>
              <a:rPr lang="fr-FR" altLang="ja-JP" sz="2000" dirty="0" err="1">
                <a:latin typeface="Arial Narrow"/>
                <a:cs typeface="Arial Narrow"/>
              </a:rPr>
              <a:t>estudios de </a:t>
            </a:r>
            <a:r>
              <a:rPr lang="fr-FR" altLang="ja-JP" sz="2000" dirty="0">
                <a:latin typeface="Arial Narrow"/>
                <a:cs typeface="Arial Narrow"/>
              </a:rPr>
              <a:t>casos, </a:t>
            </a:r>
            <a:r>
              <a:rPr lang="fr-FR" altLang="ja-JP" sz="2000" dirty="0" err="1">
                <a:latin typeface="Arial Narrow"/>
                <a:cs typeface="Arial Narrow"/>
              </a:rPr>
              <a:t>revisiones bibliográficas</a:t>
            </a:r>
            <a:r>
              <a:rPr lang="fr-FR" altLang="ja-JP" sz="2000" dirty="0">
                <a:latin typeface="Arial Narrow"/>
                <a:cs typeface="Arial Narrow"/>
              </a:rPr>
              <a:t>, etc.</a:t>
            </a:r>
          </a:p>
          <a:p>
            <a:pPr lvl="1"/>
            <a:r>
              <a:rPr lang="fr-FR" altLang="ja-JP" sz="2000" dirty="0">
                <a:latin typeface="Arial Narrow"/>
                <a:cs typeface="Arial Narrow"/>
              </a:rPr>
              <a:t>Seminarios o talleres</a:t>
            </a:r>
          </a:p>
          <a:p>
            <a:pPr lvl="1"/>
            <a:r>
              <a:rPr lang="fr-FR" altLang="ja-JP" sz="2000" dirty="0">
                <a:latin typeface="Arial Narrow"/>
                <a:cs typeface="Arial Narrow"/>
              </a:rPr>
              <a:t>5 </a:t>
            </a:r>
            <a:r>
              <a:rPr lang="fr-FR" altLang="ja-JP" sz="2000" dirty="0" err="1">
                <a:latin typeface="Arial Narrow"/>
                <a:cs typeface="Arial Narrow"/>
              </a:rPr>
              <a:t>manuales completos </a:t>
            </a:r>
            <a:r>
              <a:rPr lang="fr-FR" altLang="ja-JP" sz="2000" dirty="0">
                <a:latin typeface="Arial Narrow"/>
                <a:cs typeface="Arial Narrow"/>
              </a:rPr>
              <a:t>(en línea)</a:t>
            </a:r>
          </a:p>
          <a:p>
            <a:pPr lvl="1"/>
            <a:r>
              <a:rPr lang="fr-FR" altLang="ja-JP" sz="2000" dirty="0">
                <a:latin typeface="Arial Narrow"/>
                <a:cs typeface="Arial Narrow"/>
              </a:rPr>
              <a:t>Software y </a:t>
            </a:r>
            <a:r>
              <a:rPr lang="fr-FR" altLang="ja-JP" sz="2000" dirty="0" err="1">
                <a:latin typeface="Arial Narrow"/>
                <a:cs typeface="Arial Narrow"/>
              </a:rPr>
              <a:t>herramientas </a:t>
            </a:r>
            <a:r>
              <a:rPr lang="fr-FR" altLang="ja-JP" sz="2000" dirty="0">
                <a:latin typeface="Arial Narrow"/>
                <a:cs typeface="Arial Narrow"/>
              </a:rPr>
              <a:t>(HDM-4, QRAM)</a:t>
            </a:r>
          </a:p>
          <a:p>
            <a:pPr lvl="1"/>
            <a:r>
              <a:rPr lang="fr-FR" altLang="ko-KR" sz="2000" dirty="0" err="1">
                <a:latin typeface="Arial Narrow"/>
                <a:ea typeface="굴림" charset="-127"/>
                <a:cs typeface="Arial Narrow"/>
              </a:rPr>
              <a:t>Generalmente </a:t>
            </a:r>
            <a:r>
              <a:rPr lang="fr-FR" altLang="ko-KR" sz="2000" dirty="0">
                <a:latin typeface="Arial Narrow"/>
                <a:ea typeface="굴림" charset="-127"/>
                <a:cs typeface="Arial Narrow"/>
              </a:rPr>
              <a:t>en inglés, francés y </a:t>
            </a:r>
            <a:r>
              <a:rPr lang="fr-FR" altLang="ko-KR" sz="2000" dirty="0" err="1">
                <a:latin typeface="Arial Narrow"/>
                <a:ea typeface="굴림" charset="-127"/>
                <a:cs typeface="Arial Narrow"/>
              </a:rPr>
              <a:t>español</a:t>
            </a:r>
            <a:r>
              <a:rPr lang="fr-FR" altLang="ko-KR" sz="2000" dirty="0">
                <a:latin typeface="Arial Narrow"/>
                <a:ea typeface="굴림" charset="-127"/>
                <a:cs typeface="Arial Narrow"/>
              </a:rPr>
              <a:t>. </a:t>
            </a:r>
            <a:r>
              <a:rPr lang="fr-FR" altLang="ko-KR" sz="2000" dirty="0" err="1">
                <a:latin typeface="Arial Narrow"/>
                <a:ea typeface="굴림" charset="-127"/>
                <a:cs typeface="Arial Narrow"/>
              </a:rPr>
              <a:t>Suele ser gratuito</a:t>
            </a:r>
            <a:r>
              <a:rPr lang="fr-FR" altLang="ko-KR" sz="2000" dirty="0">
                <a:latin typeface="Arial Narrow"/>
                <a:ea typeface="굴림" charset="-127"/>
                <a:cs typeface="Arial Narrow"/>
              </a:rPr>
              <a:t>.</a:t>
            </a:r>
          </a:p>
          <a:p>
            <a:r>
              <a:rPr lang="fr-FR" altLang="ja-JP" sz="2400" b="1" dirty="0">
                <a:solidFill>
                  <a:srgbClr val="00457C"/>
                </a:solidFill>
                <a:latin typeface="Arial Narrow"/>
                <a:cs typeface="Arial Narrow"/>
              </a:rPr>
              <a:t>Los </a:t>
            </a:r>
            <a:r>
              <a:rPr lang="fr-FR" altLang="ja-JP" sz="2400" b="1" dirty="0" err="1">
                <a:solidFill>
                  <a:srgbClr val="00457C"/>
                </a:solidFill>
                <a:latin typeface="Arial Narrow"/>
                <a:cs typeface="Arial Narrow"/>
              </a:rPr>
              <a:t>congresos</a:t>
            </a:r>
            <a:r>
              <a:rPr lang="fr-FR" altLang="ja-JP" sz="2400" b="1" dirty="0">
                <a:solidFill>
                  <a:srgbClr val="00457C"/>
                </a:solidFill>
                <a:latin typeface="Arial Narrow"/>
                <a:cs typeface="Arial Narrow"/>
              </a:rPr>
              <a:t> y </a:t>
            </a:r>
            <a:r>
              <a:rPr lang="fr-FR" altLang="ja-JP" sz="2400" b="1" dirty="0" err="1">
                <a:solidFill>
                  <a:srgbClr val="00457C"/>
                </a:solidFill>
                <a:latin typeface="Arial Narrow"/>
                <a:cs typeface="Arial Narrow"/>
              </a:rPr>
              <a:t>eventos</a:t>
            </a:r>
            <a:r>
              <a:rPr lang="fr-FR" altLang="ja-JP" sz="2400" b="1" dirty="0">
                <a:solidFill>
                  <a:srgbClr val="00457C"/>
                </a:solidFill>
                <a:latin typeface="Arial Narrow"/>
                <a:cs typeface="Arial Narrow"/>
              </a:rPr>
              <a:t> de PIARC son focos de atención a nivel mundial para:</a:t>
            </a:r>
          </a:p>
          <a:p>
            <a:pPr lvl="1"/>
            <a:r>
              <a:rPr lang="fr-FR" altLang="ja-JP" sz="2000" dirty="0" err="1">
                <a:latin typeface="Arial Narrow"/>
                <a:cs typeface="Arial Narrow"/>
              </a:rPr>
              <a:t>Difusión </a:t>
            </a:r>
            <a:r>
              <a:rPr lang="fr-FR" altLang="ja-JP" sz="2000" dirty="0">
                <a:latin typeface="Arial Narrow"/>
                <a:cs typeface="Arial Narrow"/>
              </a:rPr>
              <a:t>de </a:t>
            </a:r>
            <a:r>
              <a:rPr lang="fr-FR" altLang="ja-JP" sz="2000" dirty="0" err="1">
                <a:latin typeface="Arial Narrow"/>
                <a:cs typeface="Arial Narrow"/>
              </a:rPr>
              <a:t>estos resultados</a:t>
            </a:r>
            <a:endParaRPr lang="fr-FR" altLang="ja-JP" sz="2000" dirty="0">
              <a:latin typeface="Arial Narrow"/>
              <a:cs typeface="Arial Narrow"/>
            </a:endParaRPr>
          </a:p>
          <a:p>
            <a:pPr lvl="1"/>
            <a:r>
              <a:rPr lang="fr-FR" altLang="ja-JP" sz="2000" dirty="0" err="1">
                <a:latin typeface="Arial Narrow"/>
                <a:cs typeface="Arial Narrow"/>
              </a:rPr>
              <a:t>Más </a:t>
            </a:r>
            <a:r>
              <a:rPr lang="fr-FR" altLang="ja-JP" sz="2000" dirty="0">
                <a:latin typeface="Arial Narrow"/>
                <a:cs typeface="Arial Narrow"/>
              </a:rPr>
              <a:t>discusiones y </a:t>
            </a:r>
            <a:r>
              <a:rPr lang="fr-FR" altLang="ja-JP" sz="2000" dirty="0" err="1">
                <a:latin typeface="Arial Narrow"/>
                <a:cs typeface="Arial Narrow"/>
              </a:rPr>
              <a:t>debates</a:t>
            </a:r>
            <a:endParaRPr lang="fr-FR" altLang="ja-JP" sz="2000" dirty="0">
              <a:latin typeface="Arial Narrow"/>
              <a:cs typeface="Arial Narrow"/>
            </a:endParaRPr>
          </a:p>
          <a:p>
            <a:pPr lvl="1"/>
            <a:endParaRPr lang="fr-FR" sz="2000" b="1" dirty="0">
              <a:latin typeface="Arial Narrow"/>
            </a:endParaRPr>
          </a:p>
          <a:p>
            <a:endParaRPr lang="fr-FR" sz="2400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endParaRPr lang="fr-FR" sz="2400" dirty="0"/>
          </a:p>
        </p:txBody>
      </p:sp>
      <p:pic>
        <p:nvPicPr>
          <p:cNvPr id="9" name="Picture 5" descr="cdrom dico">
            <a:extLst>
              <a:ext uri="{FF2B5EF4-FFF2-40B4-BE49-F238E27FC236}">
                <a16:creationId xmlns:a16="http://schemas.microsoft.com/office/drawing/2014/main" id="{7657F290-B398-4D94-90BF-7AD32E591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3722" y="828373"/>
            <a:ext cx="1665705" cy="16657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3137718-C05D-4B28-83D7-077C3F550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280" y="3494397"/>
            <a:ext cx="2427054" cy="1021346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3451C79-F3E2-40E7-A785-7615E3DD81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351" y="3964297"/>
            <a:ext cx="1900963" cy="1207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3" descr="Closing session.JPG">
            <a:extLst>
              <a:ext uri="{FF2B5EF4-FFF2-40B4-BE49-F238E27FC236}">
                <a16:creationId xmlns:a16="http://schemas.microsoft.com/office/drawing/2014/main" id="{2854CCF5-FD78-4E54-A03D-1EFBFD6DB8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8297" y="4796932"/>
            <a:ext cx="1969615" cy="1043528"/>
          </a:xfrm>
          <a:prstGeom prst="rect">
            <a:avLst/>
          </a:prstGeom>
          <a:ln>
            <a:solidFill>
              <a:srgbClr val="FFFFFF">
                <a:lumMod val="8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7A4C1D-676A-47D4-92AF-B67D68E35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7606" y="1902004"/>
            <a:ext cx="1040306" cy="14737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260B45C-F3F5-4562-8804-4764045B9991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269" y="5565296"/>
            <a:ext cx="1692006" cy="911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E5BB8E64-6997-4453-826E-A666BFD3A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4765" y="2094738"/>
            <a:ext cx="1238339" cy="1754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4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7DF13E-3E6F-4BEC-8230-69BB06F6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ED9D00"/>
              </a:buClr>
            </a:pP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PIARC y los </a:t>
            </a:r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idiomas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D06647-B514-4EE9-ADF4-ADD3D3CDEB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622738"/>
            <a:ext cx="11093450" cy="4546242"/>
          </a:xfrm>
        </p:spPr>
        <p:txBody>
          <a:bodyPr/>
          <a:lstStyle/>
          <a:p>
            <a:r>
              <a:rPr lang="fr-FR" b="1" dirty="0">
                <a:latin typeface="Arial Narrow"/>
                <a:cs typeface="Arial Narrow"/>
              </a:rPr>
              <a:t>PIARC tiene </a:t>
            </a:r>
            <a:r>
              <a:rPr lang="fr-FR" b="1" dirty="0" err="1">
                <a:latin typeface="Arial Narrow"/>
                <a:cs typeface="Arial Narrow"/>
              </a:rPr>
              <a:t>tres</a:t>
            </a:r>
            <a:r>
              <a:rPr lang="fr-FR" b="1" dirty="0">
                <a:latin typeface="Arial Narrow"/>
                <a:cs typeface="Arial Narrow"/>
              </a:rPr>
              <a:t> </a:t>
            </a:r>
            <a:r>
              <a:rPr lang="fr-FR" b="1" dirty="0" err="1">
                <a:latin typeface="Arial Narrow"/>
                <a:cs typeface="Arial Narrow"/>
              </a:rPr>
              <a:t>idiomas</a:t>
            </a:r>
            <a:r>
              <a:rPr lang="fr-FR" b="1" dirty="0">
                <a:latin typeface="Arial Narrow"/>
                <a:cs typeface="Arial Narrow"/>
              </a:rPr>
              <a:t> de </a:t>
            </a:r>
            <a:r>
              <a:rPr lang="fr-FR" b="1" dirty="0" err="1">
                <a:latin typeface="Arial Narrow"/>
                <a:cs typeface="Arial Narrow"/>
              </a:rPr>
              <a:t>trabajo</a:t>
            </a:r>
            <a:r>
              <a:rPr lang="fr-FR" b="1" dirty="0">
                <a:latin typeface="Arial Narrow"/>
                <a:cs typeface="Arial Narrow"/>
              </a:rPr>
              <a:t>:</a:t>
            </a:r>
            <a:endParaRPr lang="fr-FR" altLang="ko-KR" b="1" dirty="0">
              <a:latin typeface="Arial Narrow"/>
              <a:ea typeface="굴림" charset="-127"/>
              <a:cs typeface="Arial Narrow"/>
            </a:endParaRPr>
          </a:p>
          <a:p>
            <a:pPr lvl="1"/>
            <a:r>
              <a:rPr lang="fr-FR" dirty="0">
                <a:latin typeface="Arial Narrow"/>
                <a:cs typeface="Arial Narrow"/>
              </a:rPr>
              <a:t>Francés, inglés y </a:t>
            </a:r>
            <a:r>
              <a:rPr lang="fr-FR" dirty="0" err="1">
                <a:latin typeface="Arial Narrow"/>
                <a:cs typeface="Arial Narrow"/>
              </a:rPr>
              <a:t>español</a:t>
            </a:r>
            <a:endParaRPr lang="fr-FR" dirty="0">
              <a:latin typeface="Arial Narrow"/>
              <a:cs typeface="Arial Narrow"/>
            </a:endParaRPr>
          </a:p>
          <a:p>
            <a:pPr lvl="1"/>
            <a:r>
              <a:rPr lang="fr-FR" dirty="0">
                <a:latin typeface="Arial Narrow"/>
                <a:cs typeface="Arial Narrow"/>
              </a:rPr>
              <a:t>Nuestros productos se </a:t>
            </a:r>
            <a:r>
              <a:rPr lang="fr-FR" dirty="0" err="1">
                <a:latin typeface="Arial Narrow"/>
                <a:cs typeface="Arial Narrow"/>
              </a:rPr>
              <a:t>publican</a:t>
            </a:r>
            <a:r>
              <a:rPr lang="fr-FR" dirty="0">
                <a:latin typeface="Arial Narrow"/>
                <a:cs typeface="Arial Narrow"/>
              </a:rPr>
              <a:t> en </a:t>
            </a:r>
            <a:r>
              <a:rPr lang="fr-FR" dirty="0" err="1">
                <a:latin typeface="Arial Narrow"/>
                <a:cs typeface="Arial Narrow"/>
              </a:rPr>
              <a:t>esas</a:t>
            </a:r>
            <a:r>
              <a:rPr lang="fr-FR" dirty="0">
                <a:latin typeface="Arial Narrow"/>
                <a:cs typeface="Arial Narrow"/>
              </a:rPr>
              <a:t> 3 </a:t>
            </a:r>
            <a:r>
              <a:rPr lang="es-ES" dirty="0">
                <a:latin typeface="Arial Narrow"/>
                <a:cs typeface="Arial Narrow"/>
              </a:rPr>
              <a:t>idiomas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fr-FR" b="1" dirty="0">
                <a:latin typeface="Arial Narrow"/>
                <a:cs typeface="Arial Narrow"/>
              </a:rPr>
              <a:t>El </a:t>
            </a:r>
            <a:r>
              <a:rPr lang="fr-FR" b="1" dirty="0" err="1">
                <a:latin typeface="Arial Narrow"/>
                <a:cs typeface="Arial Narrow"/>
              </a:rPr>
              <a:t>idioma</a:t>
            </a:r>
            <a:r>
              <a:rPr lang="fr-FR" b="1" dirty="0">
                <a:latin typeface="Arial Narrow"/>
                <a:cs typeface="Arial Narrow"/>
              </a:rPr>
              <a:t> de </a:t>
            </a:r>
            <a:r>
              <a:rPr lang="fr-FR" b="1" dirty="0" err="1">
                <a:latin typeface="Arial Narrow"/>
                <a:cs typeface="Arial Narrow"/>
              </a:rPr>
              <a:t>trabajo</a:t>
            </a:r>
            <a:r>
              <a:rPr lang="fr-FR" b="1" dirty="0">
                <a:latin typeface="Arial Narrow"/>
                <a:cs typeface="Arial Narrow"/>
              </a:rPr>
              <a:t> de los CT y GE es el inglés</a:t>
            </a:r>
          </a:p>
          <a:p>
            <a:pPr>
              <a:spcBef>
                <a:spcPts val="2400"/>
              </a:spcBef>
            </a:pPr>
            <a:r>
              <a:rPr lang="fr-FR" b="1" dirty="0">
                <a:latin typeface="Arial Narrow"/>
                <a:cs typeface="Arial Narrow"/>
              </a:rPr>
              <a:t>Los CT y GE tienen que </a:t>
            </a:r>
            <a:r>
              <a:rPr lang="fr-FR" b="1" dirty="0" err="1">
                <a:latin typeface="Arial Narrow"/>
                <a:cs typeface="Arial Narrow"/>
              </a:rPr>
              <a:t>entregar</a:t>
            </a:r>
            <a:r>
              <a:rPr lang="fr-FR" b="1" dirty="0">
                <a:latin typeface="Arial Narrow"/>
                <a:cs typeface="Arial Narrow"/>
              </a:rPr>
              <a:t> sus resultados en las 3 </a:t>
            </a:r>
            <a:r>
              <a:rPr lang="fr-FR" b="1" dirty="0" err="1">
                <a:latin typeface="Arial Narrow"/>
                <a:cs typeface="Arial Narrow"/>
              </a:rPr>
              <a:t>idiomas</a:t>
            </a:r>
            <a:endParaRPr lang="en-US" b="1" dirty="0">
              <a:latin typeface="Arial Narrow"/>
              <a:cs typeface="Arial Narrow"/>
            </a:endParaRPr>
          </a:p>
          <a:p>
            <a:pPr lvl="1"/>
            <a:r>
              <a:rPr lang="fr-FR" dirty="0" err="1">
                <a:latin typeface="Arial Narrow"/>
                <a:cs typeface="Arial Narrow"/>
              </a:rPr>
              <a:t>La organización de </a:t>
            </a:r>
            <a:r>
              <a:rPr lang="fr-FR" dirty="0">
                <a:latin typeface="Arial Narrow"/>
                <a:cs typeface="Arial Narrow"/>
              </a:rPr>
              <a:t>la traducción </a:t>
            </a:r>
            <a:r>
              <a:rPr lang="fr-FR" dirty="0" err="1">
                <a:latin typeface="Arial Narrow"/>
                <a:cs typeface="Arial Narrow"/>
              </a:rPr>
              <a:t>es </a:t>
            </a:r>
            <a:r>
              <a:rPr lang="fr-FR" dirty="0">
                <a:latin typeface="Arial Narrow"/>
                <a:cs typeface="Arial Narrow"/>
              </a:rPr>
              <a:t>una </a:t>
            </a:r>
            <a:r>
              <a:rPr lang="fr-FR" dirty="0" err="1">
                <a:latin typeface="Arial Narrow"/>
                <a:cs typeface="Arial Narrow"/>
              </a:rPr>
              <a:t>tarea </a:t>
            </a:r>
            <a:r>
              <a:rPr lang="fr-FR" dirty="0">
                <a:latin typeface="Arial Narrow"/>
                <a:cs typeface="Arial Narrow"/>
              </a:rPr>
              <a:t>de los 3 </a:t>
            </a:r>
            <a:r>
              <a:rPr lang="fr-FR" dirty="0" err="1">
                <a:latin typeface="Arial Narrow"/>
                <a:cs typeface="Arial Narrow"/>
              </a:rPr>
              <a:t>secretarios</a:t>
            </a:r>
            <a:endParaRPr lang="fr-FR" dirty="0">
              <a:latin typeface="Arial Narrow"/>
              <a:cs typeface="Arial Narrow"/>
            </a:endParaRPr>
          </a:p>
          <a:p>
            <a:pPr lvl="1"/>
            <a:r>
              <a:rPr lang="fr-FR" dirty="0" err="1">
                <a:latin typeface="Arial Narrow"/>
                <a:cs typeface="Arial Narrow"/>
              </a:rPr>
              <a:t>Apoyo</a:t>
            </a:r>
            <a:r>
              <a:rPr lang="fr-FR" dirty="0">
                <a:latin typeface="Arial Narrow"/>
                <a:cs typeface="Arial Narrow"/>
              </a:rPr>
              <a:t> de la SG, como " </a:t>
            </a:r>
            <a:r>
              <a:rPr lang="fr-FR" dirty="0" err="1">
                <a:latin typeface="Arial Narrow"/>
                <a:cs typeface="Arial Narrow"/>
              </a:rPr>
              <a:t>DeepL</a:t>
            </a:r>
            <a:r>
              <a:rPr lang="fr-FR" dirty="0">
                <a:latin typeface="Arial Narrow"/>
                <a:cs typeface="Arial Narrow"/>
              </a:rPr>
              <a:t> Pro"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fr-FR" b="1" dirty="0" err="1">
                <a:latin typeface="Arial Narrow"/>
                <a:cs typeface="Arial Narrow"/>
              </a:rPr>
              <a:t>Se agradecen </a:t>
            </a:r>
            <a:r>
              <a:rPr lang="fr-FR" b="1" dirty="0">
                <a:latin typeface="Arial Narrow"/>
                <a:cs typeface="Arial Narrow"/>
              </a:rPr>
              <a:t>más traducciones</a:t>
            </a:r>
          </a:p>
          <a:p>
            <a:pPr lvl="1"/>
            <a:r>
              <a:rPr lang="fr-FR" dirty="0" err="1">
                <a:latin typeface="Arial Narrow"/>
                <a:cs typeface="Arial Narrow"/>
              </a:rPr>
              <a:t>Generalmente coordinado </a:t>
            </a:r>
            <a:r>
              <a:rPr lang="fr-FR" dirty="0">
                <a:latin typeface="Arial Narrow"/>
                <a:cs typeface="Arial Narrow"/>
              </a:rPr>
              <a:t>por los </a:t>
            </a:r>
            <a:r>
              <a:rPr lang="fr-FR" dirty="0" err="1">
                <a:latin typeface="Arial Narrow"/>
                <a:cs typeface="Arial Narrow"/>
              </a:rPr>
              <a:t>Comités </a:t>
            </a:r>
            <a:r>
              <a:rPr lang="fr-FR" dirty="0">
                <a:latin typeface="Arial Narrow"/>
                <a:cs typeface="Arial Narrow"/>
              </a:rPr>
              <a:t>Nacionales</a:t>
            </a:r>
          </a:p>
        </p:txBody>
      </p:sp>
    </p:spTree>
    <p:extLst>
      <p:ext uri="{BB962C8B-B14F-4D97-AF65-F5344CB8AC3E}">
        <p14:creationId xmlns:p14="http://schemas.microsoft.com/office/powerpoint/2010/main" val="287374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CF0DC2C-1EA2-4E25-9516-59B8B1AF2E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F63AC5-5EAC-4984-990A-3DC87A7B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Nuestros resultados</a:t>
            </a:r>
          </a:p>
        </p:txBody>
      </p:sp>
    </p:spTree>
    <p:extLst>
      <p:ext uri="{BB962C8B-B14F-4D97-AF65-F5344CB8AC3E}">
        <p14:creationId xmlns:p14="http://schemas.microsoft.com/office/powerpoint/2010/main" val="2811073864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page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solidFill>
              <a:srgbClr val="ED9D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mmary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pters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des contenu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ank you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Summary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3308</Words>
  <Application>Microsoft Office PowerPoint</Application>
  <PresentationFormat>Grand écran</PresentationFormat>
  <Paragraphs>448</Paragraphs>
  <Slides>46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46</vt:i4>
      </vt:variant>
    </vt:vector>
  </HeadingPairs>
  <TitlesOfParts>
    <vt:vector size="58" baseType="lpstr">
      <vt:lpstr>Arial</vt:lpstr>
      <vt:lpstr>Arial Narrow</vt:lpstr>
      <vt:lpstr>Calibri</vt:lpstr>
      <vt:lpstr>Wingdings</vt:lpstr>
      <vt:lpstr>1_Cover page</vt:lpstr>
      <vt:lpstr>Summary </vt:lpstr>
      <vt:lpstr>Chapters</vt:lpstr>
      <vt:lpstr>Slides contenu</vt:lpstr>
      <vt:lpstr>Thank you</vt:lpstr>
      <vt:lpstr>1_Content </vt:lpstr>
      <vt:lpstr>6_Summary </vt:lpstr>
      <vt:lpstr>2_Content </vt:lpstr>
      <vt:lpstr>Présentation PowerPoint</vt:lpstr>
      <vt:lpstr>¿Por qué hablar de carreteras?</vt:lpstr>
      <vt:lpstr>Las carreteras están al servicio de los Objetivos de Desarrollo Sostenible de la ONU</vt:lpstr>
      <vt:lpstr>Introducción</vt:lpstr>
      <vt:lpstr>Présentation PowerPoint</vt:lpstr>
      <vt:lpstr>Las cuatro misiones clave de PIARC</vt:lpstr>
      <vt:lpstr>Intercambio de conocimientos: El núcleo de PIARC</vt:lpstr>
      <vt:lpstr>PIARC y los idiomas</vt:lpstr>
      <vt:lpstr>Nuestros resultados</vt:lpstr>
      <vt:lpstr>Muchos informes de PIARC </vt:lpstr>
      <vt:lpstr>Publicaciones recientes de PIARC (&gt; 1 por mes)</vt:lpstr>
      <vt:lpstr>Diccionario vial en línea </vt:lpstr>
      <vt:lpstr>Revista Routes / Roads</vt:lpstr>
      <vt:lpstr>Manuales en línea: fácil acceso al conocimiento</vt:lpstr>
      <vt:lpstr>Softwares</vt:lpstr>
      <vt:lpstr>Numerosos eventos internacionales de PIARC</vt:lpstr>
      <vt:lpstr>Nuestras estructuras</vt:lpstr>
      <vt:lpstr>Estructura organizativa de PIARC</vt:lpstr>
      <vt:lpstr>Nuevo Comité Ejecutivo 2022 - 2024</vt:lpstr>
      <vt:lpstr>48 Comités Nacionales de PIARC en 49 países </vt:lpstr>
      <vt:lpstr>Secretaría General</vt:lpstr>
      <vt:lpstr>Comités y Grupos de Estudio de PIARC</vt:lpstr>
      <vt:lpstr>Afiliación </vt:lpstr>
      <vt:lpstr>Programa de trabajo</vt:lpstr>
      <vt:lpstr>Congresos de PIARC</vt:lpstr>
      <vt:lpstr>Congresos en 2020 - 2023</vt:lpstr>
      <vt:lpstr>Congreso Mundial de la Carretera 2019 - Abu Dabi</vt:lpstr>
      <vt:lpstr>Présentation PowerPoint</vt:lpstr>
      <vt:lpstr>Présentation PowerPoint</vt:lpstr>
      <vt:lpstr>27º Congreso Mundial de la Carretera 2 - 6 de octubre de 2023   </vt:lpstr>
      <vt:lpstr>Próximos Congresos de PIARC </vt:lpstr>
      <vt:lpstr>Plan Estratégico de PIARC 2020 - 2023</vt:lpstr>
      <vt:lpstr>Papel del Plan Estratégico  </vt:lpstr>
      <vt:lpstr>Desarrollo del Plan Estratégico  </vt:lpstr>
      <vt:lpstr>Objetivos</vt:lpstr>
      <vt:lpstr>Cuestiones horizontales clave</vt:lpstr>
      <vt:lpstr>Comités Técnicos de PIARC 2020 - 2023</vt:lpstr>
      <vt:lpstr>Algunas direcciones de la organización</vt:lpstr>
      <vt:lpstr>PIARC y los países de ingresos bajos y medios</vt:lpstr>
      <vt:lpstr>Cooperación con otros organismos</vt:lpstr>
      <vt:lpstr>Inclusión de género y diversidad</vt:lpstr>
      <vt:lpstr>Conclusión</vt:lpstr>
      <vt:lpstr>Intercambio de conocimientos a nivel mundial: El núcleo de PIARC </vt:lpstr>
      <vt:lpstr>Ventajas de ser socio   </vt:lpstr>
      <vt:lpstr>Gracias por su atención.</vt:lpstr>
      <vt:lpstr>Acrónimos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Aipcr Piarc</dc:creator>
  <cp:keywords>, docId:3DB0090703CF0AFC5457DAE50C679EDD</cp:keywords>
  <cp:lastModifiedBy>Aipcr Piarc</cp:lastModifiedBy>
  <cp:revision>227</cp:revision>
  <dcterms:created xsi:type="dcterms:W3CDTF">2019-10-28T10:19:34Z</dcterms:created>
  <dcterms:modified xsi:type="dcterms:W3CDTF">2023-04-06T09:15:58Z</dcterms:modified>
</cp:coreProperties>
</file>